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328" r:id="rId20"/>
    <p:sldId id="275" r:id="rId21"/>
    <p:sldId id="276" r:id="rId22"/>
    <p:sldId id="277" r:id="rId23"/>
    <p:sldId id="278" r:id="rId24"/>
    <p:sldId id="279" r:id="rId25"/>
    <p:sldId id="280" r:id="rId26"/>
    <p:sldId id="292" r:id="rId27"/>
    <p:sldId id="293" r:id="rId28"/>
    <p:sldId id="294" r:id="rId29"/>
    <p:sldId id="295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9" r:id="rId49"/>
    <p:sldId id="310" r:id="rId50"/>
    <p:sldId id="303" r:id="rId51"/>
    <p:sldId id="304" r:id="rId52"/>
    <p:sldId id="305" r:id="rId53"/>
    <p:sldId id="306" r:id="rId54"/>
    <p:sldId id="307" r:id="rId55"/>
    <p:sldId id="308" r:id="rId56"/>
    <p:sldId id="311" r:id="rId57"/>
    <p:sldId id="329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2" r:id="rId67"/>
    <p:sldId id="324" r:id="rId68"/>
    <p:sldId id="323" r:id="rId6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1pPr>
    <a:lvl2pPr marL="0" marR="0" indent="4572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2pPr>
    <a:lvl3pPr marL="0" marR="0" indent="9144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3pPr>
    <a:lvl4pPr marL="0" marR="0" indent="13716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4pPr>
    <a:lvl5pPr marL="0" marR="0" indent="18288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5pPr>
    <a:lvl6pPr marL="0" marR="0" indent="22860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6pPr>
    <a:lvl7pPr marL="0" marR="0" indent="27432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7pPr>
    <a:lvl8pPr marL="0" marR="0" indent="32004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8pPr>
    <a:lvl9pPr marL="0" marR="0" indent="36576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92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주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주제</a:t>
            </a:r>
          </a:p>
        </p:txBody>
      </p:sp>
      <p:sp>
        <p:nvSpPr>
          <p:cNvPr id="16" name="위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위치</a:t>
            </a:r>
          </a:p>
        </p:txBody>
      </p:sp>
      <p:sp>
        <p:nvSpPr>
          <p:cNvPr id="17" name="저자 및 날짜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572516">
              <a:defRPr sz="3528" spc="105"/>
            </a:lvl1pPr>
          </a:lstStyle>
          <a:p>
            <a:r>
              <a:t>저자 및 날짜</a:t>
            </a:r>
          </a:p>
        </p:txBody>
      </p:sp>
      <p:sp>
        <p:nvSpPr>
          <p:cNvPr id="18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19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전용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12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의제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 defTabSz="572516">
              <a:defRPr sz="3528" spc="105">
                <a:solidFill>
                  <a:srgbClr val="8AACB9"/>
                </a:solidFill>
              </a:defRPr>
            </a:lvl1pPr>
          </a:lstStyle>
          <a:p>
            <a:r>
              <a:t>의제 부제</a:t>
            </a:r>
          </a:p>
        </p:txBody>
      </p:sp>
      <p:sp>
        <p:nvSpPr>
          <p:cNvPr id="13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3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z="9000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r>
              <a:t>의제 제목</a:t>
            </a:r>
          </a:p>
        </p:txBody>
      </p:sp>
      <p:sp>
        <p:nvSpPr>
          <p:cNvPr id="134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내역서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5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중요한 사실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4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 defTabSz="572516">
              <a:defRPr sz="3430" spc="102">
                <a:solidFill>
                  <a:schemeClr val="accent1"/>
                </a:solidFill>
              </a:defRPr>
            </a:lvl1pPr>
          </a:lstStyle>
          <a:p>
            <a:r>
              <a:t>사실 정보</a:t>
            </a:r>
          </a:p>
        </p:txBody>
      </p:sp>
      <p:sp>
        <p:nvSpPr>
          <p:cNvPr id="15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6" name="선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인용">
    <p:bg>
      <p:bgPr>
        <a:solidFill>
          <a:srgbClr val="FF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속성</a:t>
            </a:r>
          </a:p>
        </p:txBody>
      </p:sp>
      <p:sp>
        <p:nvSpPr>
          <p:cNvPr id="16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6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6" name="분홍색 배경에 밝은 터키색 카세트테이프"/>
          <p:cNvSpPr>
            <a:spLocks noGrp="1"/>
          </p:cNvSpPr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7" name="노란색 배경 앞의 초록색 책장에 놓인 작은 복고풍 시계"/>
          <p:cNvSpPr>
            <a:spLocks noGrp="1"/>
          </p:cNvSpPr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일렬로 늘어진 분홍색, 파란색, 주황색, 초록색 계열의 형광색 빈티지 텔레비전 네 대"/>
          <p:cNvSpPr>
            <a:spLocks noGrp="1"/>
          </p:cNvSpPr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페이지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1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20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12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3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노란색 배경 앞 초록색 책장에 일렬로 늘어진 작은 복고풍 시계 일곱 개"/>
          <p:cNvSpPr>
            <a:spLocks noGrp="1"/>
          </p:cNvSpPr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8" name="주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주제</a:t>
            </a:r>
          </a:p>
        </p:txBody>
      </p:sp>
      <p:sp>
        <p:nvSpPr>
          <p:cNvPr id="29" name="위치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위치</a:t>
            </a:r>
          </a:p>
        </p:txBody>
      </p:sp>
      <p:sp>
        <p:nvSpPr>
          <p:cNvPr id="30" name="저자 및 날짜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467359">
              <a:lnSpc>
                <a:spcPct val="130000"/>
              </a:lnSpc>
              <a:defRPr sz="3520" spc="105">
                <a:solidFill>
                  <a:srgbClr val="FFFFFF"/>
                </a:solidFill>
              </a:defRPr>
            </a:lvl1pPr>
          </a:lstStyle>
          <a:p>
            <a:r>
              <a:t>저자 및 날짜</a:t>
            </a:r>
          </a:p>
        </p:txBody>
      </p:sp>
      <p:sp>
        <p:nvSpPr>
          <p:cNvPr id="31" name="선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2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3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4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1pPr>
            <a:lvl2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2pPr>
            <a:lvl3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3pPr>
            <a:lvl4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4pPr>
            <a:lvl5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3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 대체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46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8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7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8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6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9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사진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78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9" name="노란색 패턴 벽지 앞 빈티지 텔레비전"/>
          <p:cNvSpPr>
            <a:spLocks noGrp="1"/>
          </p:cNvSpPr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1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작은 라이브 비디오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2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큰 라이브 비디오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10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2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섹션 제목</a:t>
            </a:r>
          </a:p>
        </p:txBody>
      </p:sp>
      <p:sp>
        <p:nvSpPr>
          <p:cNvPr id="112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1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프레젠테이션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선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7624" y="128750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200" b="0" spc="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k0901/WingSpringBoot/blob/project-documents/%EB%8D%B0%EC%9D%B4%ED%84%B0%EB%AA%A8%EB%8D%B8%EB%A7%81/%EB%85%BC%EB%A6%AC%EC%A0%81%EB%8D%B0%EC%9D%B4%ED%84%B0%EB%AA%A8%EB%8D%B8%EB%A7%81.md" TargetMode="External"/><Relationship Id="rId2" Type="http://schemas.openxmlformats.org/officeDocument/2006/relationships/hyperlink" Target="https://github.com/kuk0901/WingSpringBoot/blob/project-documents/%EB%8D%B0%EC%9D%B4%ED%84%B0%EB%AA%A8%EB%8D%B8%EB%A7%81/%EA%B0%9C%EB%85%90%EC%A0%81%EB%8D%B0%EC%9D%B4%ED%84%B0%EB%AA%A8%EB%8D%B8%EB%A7%81.md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whooing.com/#main/insert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- 국하현…"/>
          <p:cNvSpPr txBox="1">
            <a:spLocks noGrp="1"/>
          </p:cNvSpPr>
          <p:nvPr>
            <p:ph type="subTitle" sz="quarter" idx="1"/>
          </p:nvPr>
        </p:nvSpPr>
        <p:spPr>
          <a:xfrm>
            <a:off x="16693168" y="7446343"/>
            <a:ext cx="5595332" cy="30800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국하현</a:t>
            </a:r>
          </a:p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김민재</a:t>
            </a:r>
          </a:p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김진우 </a:t>
            </a:r>
          </a:p>
        </p:txBody>
      </p:sp>
      <p:sp>
        <p:nvSpPr>
          <p:cNvPr id="224" name="We are ing"/>
          <p:cNvSpPr txBox="1">
            <a:spLocks noGrp="1"/>
          </p:cNvSpPr>
          <p:nvPr>
            <p:ph type="ctrTitle"/>
          </p:nvPr>
        </p:nvSpPr>
        <p:spPr>
          <a:xfrm>
            <a:off x="2082800" y="5238787"/>
            <a:ext cx="20205700" cy="1804231"/>
          </a:xfrm>
          <a:prstGeom prst="rect">
            <a:avLst/>
          </a:prstGeom>
        </p:spPr>
        <p:txBody>
          <a:bodyPr/>
          <a:lstStyle>
            <a:lvl1pPr>
              <a:defRPr sz="9000" i="1" u="sng" spc="270">
                <a:solidFill>
                  <a:schemeClr val="accent5">
                    <a:hueOff val="-33346"/>
                    <a:satOff val="-1804"/>
                    <a:lumOff val="23993"/>
                  </a:schemeClr>
                </a:solidFill>
              </a:defRPr>
            </a:lvl1pPr>
          </a:lstStyle>
          <a:p>
            <a:r>
              <a:t>We are ing</a:t>
            </a:r>
          </a:p>
        </p:txBody>
      </p:sp>
      <p:sp>
        <p:nvSpPr>
          <p:cNvPr id="225" name="“WING_”"/>
          <p:cNvSpPr txBox="1"/>
          <p:nvPr/>
        </p:nvSpPr>
        <p:spPr>
          <a:xfrm>
            <a:off x="2082800" y="2224693"/>
            <a:ext cx="20205700" cy="2164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584200">
              <a:lnSpc>
                <a:spcPct val="90000"/>
              </a:lnSpc>
              <a:spcBef>
                <a:spcPts val="0"/>
              </a:spcBef>
              <a:defRPr sz="11500" cap="all" spc="344">
                <a:solidFill>
                  <a:srgbClr val="FFFFFF"/>
                </a:solidFill>
              </a:defRPr>
            </a:lvl1pPr>
          </a:lstStyle>
          <a:p>
            <a:r>
              <a:t>“WING_”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유저플로우-로그인.png" descr="유저플로우-로그인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17" y="3191073"/>
            <a:ext cx="23591821" cy="8899473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프로젝트 개요 - 유저플로우(로그인영역)"/>
          <p:cNvSpPr txBox="1">
            <a:spLocks noGrp="1"/>
          </p:cNvSpPr>
          <p:nvPr>
            <p:ph type="title" idx="4294967295"/>
          </p:nvPr>
        </p:nvSpPr>
        <p:spPr>
          <a:xfrm>
            <a:off x="644625" y="633328"/>
            <a:ext cx="16585540" cy="1649711"/>
          </a:xfrm>
          <a:prstGeom prst="rect">
            <a:avLst/>
          </a:prstGeom>
        </p:spPr>
        <p:txBody>
          <a:bodyPr/>
          <a:lstStyle/>
          <a:p>
            <a:pPr algn="l" defTabSz="514095">
              <a:defRPr sz="7919" u="sng" spc="237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160" spc="184" dirty="0" err="1"/>
              <a:t>유저플로우</a:t>
            </a:r>
            <a:r>
              <a:rPr sz="6160" spc="184" dirty="0"/>
              <a:t>(</a:t>
            </a:r>
            <a:r>
              <a:rPr sz="6160" spc="184" dirty="0" err="1"/>
              <a:t>로그인영역</a:t>
            </a:r>
            <a:r>
              <a:rPr sz="6160" spc="184" dirty="0"/>
              <a:t>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유저플로우-회원.png" descr="유저플로우-회워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40910" y="2772807"/>
            <a:ext cx="14622932" cy="9734502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터미널"/>
          <p:cNvSpPr/>
          <p:nvPr/>
        </p:nvSpPr>
        <p:spPr>
          <a:xfrm>
            <a:off x="17010478" y="1436224"/>
            <a:ext cx="2443211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Nav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22" name="선"/>
          <p:cNvSpPr/>
          <p:nvPr/>
        </p:nvSpPr>
        <p:spPr>
          <a:xfrm flipV="1">
            <a:off x="16000948" y="2553309"/>
            <a:ext cx="1482380" cy="12216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3" name="터미널" descr="PageP"/>
          <p:cNvSpPr/>
          <p:nvPr/>
        </p:nvSpPr>
        <p:spPr>
          <a:xfrm>
            <a:off x="1426307" y="4702788"/>
            <a:ext cx="2443210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Page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25" name="선"/>
          <p:cNvSpPr/>
          <p:nvPr/>
        </p:nvSpPr>
        <p:spPr>
          <a:xfrm flipH="1" flipV="1">
            <a:off x="5006823" y="4827736"/>
            <a:ext cx="8220885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6" name="선"/>
          <p:cNvSpPr/>
          <p:nvPr/>
        </p:nvSpPr>
        <p:spPr>
          <a:xfrm flipH="1" flipV="1">
            <a:off x="4869661" y="5727823"/>
            <a:ext cx="5895356" cy="78090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7" name="선"/>
          <p:cNvSpPr/>
          <p:nvPr/>
        </p:nvSpPr>
        <p:spPr>
          <a:xfrm flipH="1" flipV="1">
            <a:off x="4379133" y="6278635"/>
            <a:ext cx="3321633" cy="290859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8" name="선"/>
          <p:cNvSpPr/>
          <p:nvPr/>
        </p:nvSpPr>
        <p:spPr>
          <a:xfrm flipH="1" flipV="1">
            <a:off x="3523565" y="6745834"/>
            <a:ext cx="1622413" cy="24435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9" name="프로젝트 개요 - 유저플로우(회원영역)"/>
          <p:cNvSpPr txBox="1">
            <a:spLocks noGrp="1"/>
          </p:cNvSpPr>
          <p:nvPr>
            <p:ph type="title" idx="4294967295"/>
          </p:nvPr>
        </p:nvSpPr>
        <p:spPr>
          <a:xfrm>
            <a:off x="438209" y="507252"/>
            <a:ext cx="16784343" cy="1649711"/>
          </a:xfrm>
          <a:prstGeom prst="rect">
            <a:avLst/>
          </a:prstGeom>
        </p:spPr>
        <p:txBody>
          <a:bodyPr/>
          <a:lstStyle/>
          <a:p>
            <a:pPr algn="l" defTabSz="531622">
              <a:defRPr sz="8190" u="sng" spc="245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 err="1"/>
              <a:t>유저플로우</a:t>
            </a:r>
            <a:r>
              <a:rPr sz="6370" spc="191" dirty="0"/>
              <a:t>(</a:t>
            </a:r>
            <a:r>
              <a:rPr sz="6370" spc="191" dirty="0" err="1"/>
              <a:t>회원영역</a:t>
            </a:r>
            <a:r>
              <a:rPr sz="6370" spc="191" dirty="0"/>
              <a:t>)</a:t>
            </a:r>
          </a:p>
        </p:txBody>
      </p:sp>
      <p:sp>
        <p:nvSpPr>
          <p:cNvPr id="330" name="터미널" descr="F"/>
          <p:cNvSpPr/>
          <p:nvPr/>
        </p:nvSpPr>
        <p:spPr>
          <a:xfrm>
            <a:off x="20003566" y="10229700"/>
            <a:ext cx="3245216" cy="1163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Footer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32" name="선"/>
          <p:cNvSpPr/>
          <p:nvPr/>
        </p:nvSpPr>
        <p:spPr>
          <a:xfrm>
            <a:off x="16284161" y="10127586"/>
            <a:ext cx="3242165" cy="63067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프로젝트 개요 - 회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536267" y="286704"/>
            <a:ext cx="16514604" cy="1649711"/>
          </a:xfrm>
          <a:prstGeom prst="rect">
            <a:avLst/>
          </a:prstGeom>
        </p:spPr>
        <p:txBody>
          <a:bodyPr/>
          <a:lstStyle/>
          <a:p>
            <a:pPr algn="l" defTabSz="525779">
              <a:defRPr sz="8100" u="sng" spc="242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00" spc="189" dirty="0" err="1"/>
              <a:t>회원영역</a:t>
            </a:r>
            <a:r>
              <a:rPr sz="6300" spc="189" dirty="0"/>
              <a:t>(</a:t>
            </a:r>
            <a:r>
              <a:rPr sz="6300" spc="189" dirty="0" err="1"/>
              <a:t>주요기능</a:t>
            </a:r>
            <a:r>
              <a:rPr sz="6300" spc="189" dirty="0"/>
              <a:t>)</a:t>
            </a:r>
          </a:p>
        </p:txBody>
      </p:sp>
      <p:pic>
        <p:nvPicPr>
          <p:cNvPr id="335" name="스크린샷 2024-10-15 오후 9.21.34.png" descr="스크린샷 2024-10-15 오후 9.21.34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49" y="2143745"/>
            <a:ext cx="21722242" cy="1059959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선"/>
          <p:cNvSpPr/>
          <p:nvPr/>
        </p:nvSpPr>
        <p:spPr>
          <a:xfrm flipH="1" flipV="1">
            <a:off x="13808243" y="7422642"/>
            <a:ext cx="1670822" cy="918591"/>
          </a:xfrm>
          <a:prstGeom prst="line">
            <a:avLst/>
          </a:prstGeom>
          <a:ln w="76200">
            <a:solidFill>
              <a:srgbClr val="F42D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337" name="모서리가 둥근 직사각형"/>
          <p:cNvSpPr/>
          <p:nvPr/>
        </p:nvSpPr>
        <p:spPr>
          <a:xfrm>
            <a:off x="15264423" y="794219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38" name="모서리가 둥근 직사각형"/>
          <p:cNvSpPr/>
          <p:nvPr/>
        </p:nvSpPr>
        <p:spPr>
          <a:xfrm>
            <a:off x="10791618" y="6208057"/>
            <a:ext cx="3363058" cy="1573512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스크린샷 2024-10-20 오후 9.36.29.png" descr="스크린샷 2024-10-20 오후 9.36.29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68427" y="2089131"/>
            <a:ext cx="19547856" cy="11237490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선"/>
          <p:cNvSpPr/>
          <p:nvPr/>
        </p:nvSpPr>
        <p:spPr>
          <a:xfrm flipH="1">
            <a:off x="3874721" y="6135690"/>
            <a:ext cx="3696715" cy="13912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2" name="선"/>
          <p:cNvSpPr/>
          <p:nvPr/>
        </p:nvSpPr>
        <p:spPr>
          <a:xfrm flipV="1">
            <a:off x="11627134" y="1804342"/>
            <a:ext cx="5078271" cy="1714230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4" name="선"/>
          <p:cNvSpPr/>
          <p:nvPr/>
        </p:nvSpPr>
        <p:spPr>
          <a:xfrm flipV="1">
            <a:off x="15526511" y="2089130"/>
            <a:ext cx="1891643" cy="142944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5" name="선"/>
          <p:cNvSpPr/>
          <p:nvPr/>
        </p:nvSpPr>
        <p:spPr>
          <a:xfrm flipV="1">
            <a:off x="18463907" y="2089129"/>
            <a:ext cx="61838" cy="1897465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" name="선"/>
          <p:cNvSpPr/>
          <p:nvPr/>
        </p:nvSpPr>
        <p:spPr>
          <a:xfrm flipH="1" flipV="1">
            <a:off x="19696175" y="2111586"/>
            <a:ext cx="1716831" cy="751741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0" name="프로젝트 개요 - 유저플로우(관리자영역)"/>
          <p:cNvSpPr txBox="1">
            <a:spLocks noGrp="1"/>
          </p:cNvSpPr>
          <p:nvPr>
            <p:ph type="title" idx="4294967295"/>
          </p:nvPr>
        </p:nvSpPr>
        <p:spPr>
          <a:xfrm>
            <a:off x="335157" y="297947"/>
            <a:ext cx="17056372" cy="1813639"/>
          </a:xfrm>
          <a:prstGeom prst="rect">
            <a:avLst/>
          </a:prstGeom>
        </p:spPr>
        <p:txBody>
          <a:bodyPr/>
          <a:lstStyle/>
          <a:p>
            <a:pPr algn="l" defTabSz="508254">
              <a:defRPr sz="7830" u="sng" spc="234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090" spc="182" dirty="0" err="1"/>
              <a:t>유저플로우</a:t>
            </a:r>
            <a:r>
              <a:rPr sz="6090" spc="182" dirty="0"/>
              <a:t>(</a:t>
            </a:r>
            <a:r>
              <a:rPr sz="6090" spc="182" dirty="0" err="1"/>
              <a:t>관리자영역</a:t>
            </a:r>
            <a:r>
              <a:rPr sz="6090" spc="182" dirty="0"/>
              <a:t>)</a:t>
            </a:r>
          </a:p>
        </p:txBody>
      </p:sp>
      <p:sp>
        <p:nvSpPr>
          <p:cNvPr id="13" name="터미널">
            <a:extLst>
              <a:ext uri="{FF2B5EF4-FFF2-40B4-BE49-F238E27FC236}">
                <a16:creationId xmlns:a16="http://schemas.microsoft.com/office/drawing/2014/main" id="{02E5A691-53EA-4D42-813C-218E9AD6D5E6}"/>
              </a:ext>
            </a:extLst>
          </p:cNvPr>
          <p:cNvSpPr/>
          <p:nvPr/>
        </p:nvSpPr>
        <p:spPr>
          <a:xfrm>
            <a:off x="1175706" y="7044317"/>
            <a:ext cx="2443211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Nav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14" name="터미널" descr="PageP">
            <a:extLst>
              <a:ext uri="{FF2B5EF4-FFF2-40B4-BE49-F238E27FC236}">
                <a16:creationId xmlns:a16="http://schemas.microsoft.com/office/drawing/2014/main" id="{B5F7C94C-FC58-4946-9E3B-DD144DE41186}"/>
              </a:ext>
            </a:extLst>
          </p:cNvPr>
          <p:cNvSpPr/>
          <p:nvPr/>
        </p:nvSpPr>
        <p:spPr>
          <a:xfrm>
            <a:off x="17418154" y="582736"/>
            <a:ext cx="2443210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Page</a:t>
            </a:r>
            <a:endParaRPr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스크린샷 2024-10-20 오후 9.37.33.png" descr="스크린샷 2024-10-20 오후 9.37.33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36793" y="1948943"/>
            <a:ext cx="22261861" cy="11079097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프로젝트 개요-관리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223651" y="239622"/>
            <a:ext cx="15536302" cy="1649712"/>
          </a:xfrm>
          <a:prstGeom prst="rect">
            <a:avLst/>
          </a:prstGeom>
        </p:spPr>
        <p:txBody>
          <a:bodyPr/>
          <a:lstStyle/>
          <a:p>
            <a:pPr algn="l" defTabSz="461518">
              <a:defRPr sz="7110" u="sng" spc="213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개요-관리자영역</a:t>
            </a:r>
            <a:r>
              <a:rPr sz="5530" spc="165" dirty="0"/>
              <a:t>(</a:t>
            </a:r>
            <a:r>
              <a:rPr sz="5530" spc="165" dirty="0" err="1"/>
              <a:t>주요기능</a:t>
            </a:r>
            <a:r>
              <a:rPr sz="5530" spc="165" dirty="0"/>
              <a:t>)</a:t>
            </a:r>
          </a:p>
        </p:txBody>
      </p:sp>
      <p:sp>
        <p:nvSpPr>
          <p:cNvPr id="354" name="모서리가 둥근 직사각형"/>
          <p:cNvSpPr/>
          <p:nvPr/>
        </p:nvSpPr>
        <p:spPr>
          <a:xfrm>
            <a:off x="5765724" y="397438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5" name="모서리가 둥근 직사각형"/>
          <p:cNvSpPr/>
          <p:nvPr/>
        </p:nvSpPr>
        <p:spPr>
          <a:xfrm>
            <a:off x="5765724" y="2420230"/>
            <a:ext cx="3363059" cy="1205828"/>
          </a:xfrm>
          <a:prstGeom prst="roundRect">
            <a:avLst>
              <a:gd name="adj" fmla="val 1654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6" name="모서리가 둥근 직사각형"/>
          <p:cNvSpPr/>
          <p:nvPr/>
        </p:nvSpPr>
        <p:spPr>
          <a:xfrm>
            <a:off x="5765724" y="5653021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Figma 사용…"/>
          <p:cNvSpPr txBox="1">
            <a:spLocks noGrp="1"/>
          </p:cNvSpPr>
          <p:nvPr>
            <p:ph type="body" sz="half" idx="1"/>
          </p:nvPr>
        </p:nvSpPr>
        <p:spPr>
          <a:xfrm>
            <a:off x="2325498" y="4306631"/>
            <a:ext cx="19054357" cy="6625067"/>
          </a:xfrm>
          <a:prstGeom prst="rect">
            <a:avLst/>
          </a:prstGeom>
        </p:spPr>
        <p:txBody>
          <a:bodyPr/>
          <a:lstStyle/>
          <a:p>
            <a:pPr marL="987777" indent="-987777">
              <a:buClr>
                <a:srgbClr val="5E5E5E"/>
              </a:buClr>
              <a:buAutoNum type="arabicPeriod"/>
            </a:pPr>
            <a:r>
              <a:t>Figma 사용</a:t>
            </a:r>
          </a:p>
          <a:p>
            <a:pPr marL="987777" indent="-987777">
              <a:buClr>
                <a:srgbClr val="5E5E5E"/>
              </a:buClr>
              <a:buAutoNum type="arabicPeriod"/>
            </a:pPr>
            <a:r>
              <a:t>공통 / 사용자 / 관리자 구분</a:t>
            </a:r>
          </a:p>
          <a:p>
            <a:pPr marL="987777" indent="-987777">
              <a:buClr>
                <a:srgbClr val="5E5E5E"/>
              </a:buClr>
              <a:buAutoNum type="arabicPeriod"/>
            </a:pPr>
            <a:r>
              <a:t>색상 통일</a:t>
            </a:r>
          </a:p>
        </p:txBody>
      </p:sp>
      <p:sp>
        <p:nvSpPr>
          <p:cNvPr id="359" name="프로젝트 개요 - UI 구상"/>
          <p:cNvSpPr txBox="1">
            <a:spLocks noGrp="1"/>
          </p:cNvSpPr>
          <p:nvPr>
            <p:ph type="title"/>
          </p:nvPr>
        </p:nvSpPr>
        <p:spPr>
          <a:xfrm>
            <a:off x="1172728" y="1289799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UI 구상</a:t>
            </a:r>
          </a:p>
        </p:txBody>
      </p:sp>
      <p:sp>
        <p:nvSpPr>
          <p:cNvPr id="360" name="=&gt; 유저 플로우 고려"/>
          <p:cNvSpPr txBox="1"/>
          <p:nvPr/>
        </p:nvSpPr>
        <p:spPr>
          <a:xfrm>
            <a:off x="12470141" y="6214697"/>
            <a:ext cx="7040859" cy="1126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 =&gt; 유저 플로우 고려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개념적 데이터모델링">
            <a:hlinkClick r:id="rId2"/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2082800" y="4320838"/>
            <a:ext cx="7229831" cy="116283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개념적 데이터모델링</a:t>
            </a:r>
          </a:p>
        </p:txBody>
      </p:sp>
      <p:sp>
        <p:nvSpPr>
          <p:cNvPr id="363" name="프로젝트 개요 - 데이터모델링"/>
          <p:cNvSpPr txBox="1">
            <a:spLocks noGrp="1"/>
          </p:cNvSpPr>
          <p:nvPr>
            <p:ph type="title"/>
          </p:nvPr>
        </p:nvSpPr>
        <p:spPr>
          <a:xfrm>
            <a:off x="1166885" y="1301839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데이터모델링</a:t>
            </a:r>
            <a:endParaRPr sz="6930" spc="207" dirty="0"/>
          </a:p>
        </p:txBody>
      </p:sp>
      <p:sp>
        <p:nvSpPr>
          <p:cNvPr id="364" name="논리적 데이터모델링">
            <a:hlinkClick r:id="rId3"/>
          </p:cNvPr>
          <p:cNvSpPr txBox="1"/>
          <p:nvPr/>
        </p:nvSpPr>
        <p:spPr>
          <a:xfrm>
            <a:off x="10043972" y="6341030"/>
            <a:ext cx="7229831" cy="116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논리적 데이터모델링</a:t>
            </a:r>
          </a:p>
        </p:txBody>
      </p:sp>
      <p:sp>
        <p:nvSpPr>
          <p:cNvPr id="365" name="ERD"/>
          <p:cNvSpPr txBox="1"/>
          <p:nvPr/>
        </p:nvSpPr>
        <p:spPr>
          <a:xfrm>
            <a:off x="19308960" y="8253399"/>
            <a:ext cx="4642677" cy="116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ERD</a:t>
            </a:r>
          </a:p>
        </p:txBody>
      </p:sp>
      <p:sp>
        <p:nvSpPr>
          <p:cNvPr id="366" name="선"/>
          <p:cNvSpPr/>
          <p:nvPr/>
        </p:nvSpPr>
        <p:spPr>
          <a:xfrm>
            <a:off x="3407114" y="6880219"/>
            <a:ext cx="3282647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7" name="선"/>
          <p:cNvSpPr/>
          <p:nvPr/>
        </p:nvSpPr>
        <p:spPr>
          <a:xfrm>
            <a:off x="11323290" y="8834817"/>
            <a:ext cx="3282647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프로젝트 개요 - 데이터모델링(주요 기능 erd)"/>
          <p:cNvSpPr txBox="1">
            <a:spLocks noGrp="1"/>
          </p:cNvSpPr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데이터모델링(주요 기능 erd) </a:t>
            </a:r>
          </a:p>
        </p:txBody>
      </p:sp>
      <p:pic>
        <p:nvPicPr>
          <p:cNvPr id="370" name="ERD(전체 심플).png" descr="ERD(전체 심플)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96268" y="2876203"/>
            <a:ext cx="22591464" cy="9573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프로젝트 개요 - 데이터모델링(회원 erd)"/>
          <p:cNvSpPr txBox="1">
            <a:spLocks noGrp="1"/>
          </p:cNvSpPr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데이터모델링(회원 erd)</a:t>
            </a:r>
          </a:p>
        </p:txBody>
      </p:sp>
      <p:pic>
        <p:nvPicPr>
          <p:cNvPr id="373" name="ERD(회원 주요 기능).png" descr="ERD(회원 주요 기능)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9970" y="2986936"/>
            <a:ext cx="22684060" cy="9507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프로젝트 개요 - 데이터모델링(관리자 erd)"/>
          <p:cNvSpPr txBox="1">
            <a:spLocks noGrp="1"/>
          </p:cNvSpPr>
          <p:nvPr>
            <p:ph type="title"/>
          </p:nvPr>
        </p:nvSpPr>
        <p:spPr>
          <a:xfrm>
            <a:off x="1329706" y="1265980"/>
            <a:ext cx="20207128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개요 </a:t>
            </a:r>
            <a:r>
              <a:rPr sz="6900"/>
              <a:t>- 데이터모델링(관리자 erd)</a:t>
            </a:r>
          </a:p>
        </p:txBody>
      </p:sp>
      <p:pic>
        <p:nvPicPr>
          <p:cNvPr id="390" name="관리자 erd.png" descr="관리자 erd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971800"/>
            <a:ext cx="22479000" cy="939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모든 팀원이 취업과…"/>
          <p:cNvSpPr txBox="1">
            <a:spLocks noGrp="1"/>
          </p:cNvSpPr>
          <p:nvPr>
            <p:ph type="body" sz="quarter" idx="1"/>
          </p:nvPr>
        </p:nvSpPr>
        <p:spPr>
          <a:xfrm>
            <a:off x="3621829" y="5418546"/>
            <a:ext cx="7039127" cy="3831607"/>
          </a:xfrm>
          <a:prstGeom prst="rect">
            <a:avLst/>
          </a:prstGeom>
        </p:spPr>
        <p:txBody>
          <a:bodyPr/>
          <a:lstStyle/>
          <a:p>
            <a:pPr algn="l"/>
            <a:r>
              <a:t>모든 팀원이 취업과</a:t>
            </a:r>
          </a:p>
          <a:p>
            <a:pPr algn="l"/>
            <a:r>
              <a:t>이루고픈 목표를 향해 </a:t>
            </a:r>
          </a:p>
          <a:p>
            <a:pPr algn="l"/>
            <a:r>
              <a:t>계속해서 노력함을 의미</a:t>
            </a:r>
          </a:p>
        </p:txBody>
      </p:sp>
      <p:sp>
        <p:nvSpPr>
          <p:cNvPr id="228" name="팀명: We Are ing"/>
          <p:cNvSpPr txBox="1">
            <a:spLocks noGrp="1"/>
          </p:cNvSpPr>
          <p:nvPr>
            <p:ph type="title"/>
          </p:nvPr>
        </p:nvSpPr>
        <p:spPr>
          <a:xfrm>
            <a:off x="2725220" y="2686687"/>
            <a:ext cx="8832344" cy="1287784"/>
          </a:xfrm>
          <a:prstGeom prst="rect">
            <a:avLst/>
          </a:prstGeom>
        </p:spPr>
        <p:txBody>
          <a:bodyPr/>
          <a:lstStyle>
            <a:lvl1pPr defTabSz="443991">
              <a:defRPr sz="6840" spc="205"/>
            </a:lvl1pPr>
          </a:lstStyle>
          <a:p>
            <a:r>
              <a:t>팀명: We Are ing</a:t>
            </a:r>
          </a:p>
        </p:txBody>
      </p:sp>
      <p:sp>
        <p:nvSpPr>
          <p:cNvPr id="229" name="프로젝트 명: WING_"/>
          <p:cNvSpPr txBox="1"/>
          <p:nvPr/>
        </p:nvSpPr>
        <p:spPr>
          <a:xfrm>
            <a:off x="13149223" y="2685972"/>
            <a:ext cx="8832344" cy="128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449833">
              <a:lnSpc>
                <a:spcPct val="90000"/>
              </a:lnSpc>
              <a:spcBef>
                <a:spcPts val="0"/>
              </a:spcBef>
              <a:defRPr sz="6929" cap="all" spc="207"/>
            </a:lvl1pPr>
          </a:lstStyle>
          <a:p>
            <a:r>
              <a:t>프로젝트 명: WING_</a:t>
            </a:r>
          </a:p>
        </p:txBody>
      </p:sp>
      <p:sp>
        <p:nvSpPr>
          <p:cNvPr id="230" name="사용자들이 사이트를 통해…"/>
          <p:cNvSpPr txBox="1"/>
          <p:nvPr/>
        </p:nvSpPr>
        <p:spPr>
          <a:xfrm>
            <a:off x="13787922" y="5195411"/>
            <a:ext cx="8408690" cy="4980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rPr dirty="0" err="1"/>
              <a:t>사용자들이</a:t>
            </a:r>
            <a:r>
              <a:rPr dirty="0"/>
              <a:t> </a:t>
            </a:r>
            <a:r>
              <a:rPr dirty="0" err="1"/>
              <a:t>사이트를</a:t>
            </a:r>
            <a:r>
              <a:rPr dirty="0"/>
              <a:t> </a:t>
            </a:r>
            <a:r>
              <a:rPr dirty="0" err="1"/>
              <a:t>통해</a:t>
            </a:r>
            <a:endParaRPr dirty="0"/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rPr dirty="0" err="1"/>
              <a:t>소비습관을</a:t>
            </a:r>
            <a:r>
              <a:rPr dirty="0"/>
              <a:t> </a:t>
            </a:r>
            <a:r>
              <a:rPr dirty="0" err="1"/>
              <a:t>줄여</a:t>
            </a:r>
            <a:r>
              <a:rPr dirty="0"/>
              <a:t>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rPr dirty="0"/>
              <a:t>더 </a:t>
            </a:r>
            <a:r>
              <a:rPr dirty="0" err="1"/>
              <a:t>나은</a:t>
            </a:r>
            <a:r>
              <a:rPr dirty="0"/>
              <a:t> </a:t>
            </a:r>
            <a:r>
              <a:rPr dirty="0" err="1"/>
              <a:t>경제활동을</a:t>
            </a:r>
            <a:r>
              <a:rPr dirty="0"/>
              <a:t> </a:t>
            </a:r>
            <a:r>
              <a:rPr dirty="0" err="1"/>
              <a:t>향해</a:t>
            </a:r>
            <a:r>
              <a:rPr dirty="0"/>
              <a:t>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rPr dirty="0" err="1"/>
              <a:t>날아가길</a:t>
            </a:r>
            <a:r>
              <a:rPr dirty="0"/>
              <a:t> </a:t>
            </a:r>
            <a:r>
              <a:rPr dirty="0" err="1"/>
              <a:t>바라는</a:t>
            </a:r>
            <a:r>
              <a:rPr dirty="0"/>
              <a:t> </a:t>
            </a:r>
            <a:r>
              <a:rPr dirty="0" err="1"/>
              <a:t>마음으로</a:t>
            </a:r>
            <a:r>
              <a:rPr dirty="0"/>
              <a:t> </a:t>
            </a:r>
            <a:r>
              <a:rPr dirty="0" err="1"/>
              <a:t>작명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프로젝트 개요 - 개발 도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개발 도구</a:t>
            </a:r>
          </a:p>
        </p:txBody>
      </p:sp>
      <p:pic>
        <p:nvPicPr>
          <p:cNvPr id="379" name="free-icon-css-3-5968242.png" descr="free-icon-css-3-596824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94840" y="8961011"/>
            <a:ext cx="2678911" cy="254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pngwing.com.png" descr="pngwing.com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29785" y="8912753"/>
            <a:ext cx="1943455" cy="2642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free-icon-java-226777.png" descr="free-icon-java-226777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011198" y="8836235"/>
            <a:ext cx="2969669" cy="271305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FrontEnd"/>
          <p:cNvSpPr txBox="1"/>
          <p:nvPr/>
        </p:nvSpPr>
        <p:spPr>
          <a:xfrm>
            <a:off x="3666658" y="7796875"/>
            <a:ext cx="29673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FrontEnd</a:t>
            </a:r>
          </a:p>
        </p:txBody>
      </p:sp>
      <p:sp>
        <p:nvSpPr>
          <p:cNvPr id="383" name="BackEnd"/>
          <p:cNvSpPr txBox="1"/>
          <p:nvPr/>
        </p:nvSpPr>
        <p:spPr>
          <a:xfrm>
            <a:off x="12248388" y="7964671"/>
            <a:ext cx="28321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BackEnd</a:t>
            </a:r>
          </a:p>
        </p:txBody>
      </p:sp>
      <p:sp>
        <p:nvSpPr>
          <p:cNvPr id="384" name="DataBase"/>
          <p:cNvSpPr txBox="1"/>
          <p:nvPr/>
        </p:nvSpPr>
        <p:spPr>
          <a:xfrm>
            <a:off x="20295333" y="1282700"/>
            <a:ext cx="306514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DataBase</a:t>
            </a:r>
          </a:p>
        </p:txBody>
      </p:sp>
      <p:sp>
        <p:nvSpPr>
          <p:cNvPr id="385" name="Dev Tools"/>
          <p:cNvSpPr txBox="1"/>
          <p:nvPr/>
        </p:nvSpPr>
        <p:spPr>
          <a:xfrm>
            <a:off x="19359404" y="8079444"/>
            <a:ext cx="314452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Dev Tools</a:t>
            </a:r>
          </a:p>
        </p:txBody>
      </p:sp>
      <p:pic>
        <p:nvPicPr>
          <p:cNvPr id="386" name="pngegg.png" descr="pngegg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0056713" y="1365151"/>
            <a:ext cx="3542384" cy="3787211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UI Design"/>
          <p:cNvSpPr txBox="1"/>
          <p:nvPr/>
        </p:nvSpPr>
        <p:spPr>
          <a:xfrm>
            <a:off x="1371587" y="3224509"/>
            <a:ext cx="316738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UI Design</a:t>
            </a:r>
          </a:p>
        </p:txBody>
      </p:sp>
      <p:pic>
        <p:nvPicPr>
          <p:cNvPr id="388" name="pngegg (1).png" descr="pngegg (1)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70369" y="4199048"/>
            <a:ext cx="2969817" cy="2713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kisspng-oracle-sql-developer-oracle-database-oracle-applic-download-oddgen-5cee176fc158e7.826414721559107439792.png" descr="kisspng-oracle-sql-developer-oracle-database-oracle-applic-download-oddgen-5cee176fc158e7.826414721559107439792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92884" y="9023694"/>
            <a:ext cx="2157591" cy="2611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intellij_macos_bigsur_icon_190061.png" descr="intellij_macos_bigsur_icon_19006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18448" y="9023694"/>
            <a:ext cx="2611356" cy="2611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pngwing.com.png" descr="pngwing.com.png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517988" y="9070849"/>
            <a:ext cx="3476719" cy="2326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pngwing.com.png" descr="pngwing.com.png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222559" y="4791367"/>
            <a:ext cx="2361337" cy="2326675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Framework"/>
          <p:cNvSpPr txBox="1"/>
          <p:nvPr/>
        </p:nvSpPr>
        <p:spPr>
          <a:xfrm>
            <a:off x="15367075" y="3391469"/>
            <a:ext cx="366014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Framework</a:t>
            </a:r>
          </a:p>
        </p:txBody>
      </p:sp>
      <p:pic>
        <p:nvPicPr>
          <p:cNvPr id="394" name="Spring_Boot.svg.png" descr="Spring_Boot.svg.png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4439529" y="4636280"/>
            <a:ext cx="2468684" cy="2311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mybatis-1336519699552255094_0px.svg" descr="mybatis-1336519699552255094_0px.sv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94652" y="4435729"/>
            <a:ext cx="2713039" cy="2713038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Library"/>
          <p:cNvSpPr txBox="1"/>
          <p:nvPr/>
        </p:nvSpPr>
        <p:spPr>
          <a:xfrm>
            <a:off x="8643613" y="3380220"/>
            <a:ext cx="23114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Library</a:t>
            </a:r>
          </a:p>
        </p:txBody>
      </p:sp>
      <p:pic>
        <p:nvPicPr>
          <p:cNvPr id="397" name="Chart.js_logo.svg.png" descr="Chart.js_logo.svg.png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294070" y="4476027"/>
            <a:ext cx="3128785" cy="2957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기획(2024.09.19 ~ 2024.10.18)…"/>
          <p:cNvSpPr txBox="1">
            <a:spLocks noGrp="1"/>
          </p:cNvSpPr>
          <p:nvPr>
            <p:ph type="body" sz="half" idx="1"/>
          </p:nvPr>
        </p:nvSpPr>
        <p:spPr>
          <a:xfrm>
            <a:off x="2058752" y="3574849"/>
            <a:ext cx="19698282" cy="428581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dirty="0" err="1"/>
              <a:t>기획</a:t>
            </a:r>
            <a:r>
              <a:rPr dirty="0"/>
              <a:t>(2024.09.19 ~ 2024.10.18)</a:t>
            </a:r>
            <a:r>
              <a:rPr lang="en-US" dirty="0"/>
              <a:t>: </a:t>
            </a:r>
            <a:r>
              <a:rPr lang="en-US" altLang="ko-KR" dirty="0"/>
              <a:t>1</a:t>
            </a:r>
            <a:r>
              <a:rPr lang="ko-KR" altLang="en-US" dirty="0"/>
              <a:t>개월</a:t>
            </a:r>
            <a:endParaRPr dirty="0"/>
          </a:p>
          <a:p>
            <a:pPr marL="0" lvl="1" indent="457200">
              <a:lnSpc>
                <a:spcPct val="100000"/>
              </a:lnSpc>
              <a:buSzTx/>
              <a:buNone/>
              <a:defRPr sz="4400" spc="44"/>
            </a:pPr>
            <a:r>
              <a:rPr dirty="0"/>
              <a:t>- </a:t>
            </a:r>
            <a:r>
              <a:rPr dirty="0" err="1"/>
              <a:t>주제</a:t>
            </a:r>
            <a:r>
              <a:rPr dirty="0"/>
              <a:t> </a:t>
            </a:r>
            <a:r>
              <a:rPr dirty="0" err="1"/>
              <a:t>선정</a:t>
            </a:r>
            <a:r>
              <a:rPr dirty="0"/>
              <a:t>, UI </a:t>
            </a:r>
            <a:r>
              <a:rPr dirty="0" err="1"/>
              <a:t>설계</a:t>
            </a:r>
            <a:r>
              <a:rPr dirty="0"/>
              <a:t>(</a:t>
            </a:r>
            <a:r>
              <a:rPr dirty="0" err="1"/>
              <a:t>피그마</a:t>
            </a:r>
            <a:r>
              <a:rPr dirty="0"/>
              <a:t>): 2024.09.19 ~ 2024.10.12</a:t>
            </a:r>
            <a:r>
              <a:rPr lang="en-US" dirty="0"/>
              <a:t>: </a:t>
            </a:r>
            <a:r>
              <a:rPr lang="en-US" altLang="ko-KR" dirty="0"/>
              <a:t>3</a:t>
            </a:r>
            <a:r>
              <a:rPr lang="ko-KR" altLang="en-US" dirty="0"/>
              <a:t>주</a:t>
            </a:r>
            <a:endParaRPr dirty="0"/>
          </a:p>
          <a:p>
            <a:pPr marL="0" lvl="1" indent="457200">
              <a:lnSpc>
                <a:spcPct val="100000"/>
              </a:lnSpc>
              <a:buSzTx/>
              <a:buNone/>
              <a:defRPr sz="4400" spc="44"/>
            </a:pPr>
            <a:r>
              <a:rPr dirty="0"/>
              <a:t>- DB </a:t>
            </a:r>
            <a:r>
              <a:rPr dirty="0" err="1"/>
              <a:t>설계</a:t>
            </a:r>
            <a:r>
              <a:rPr dirty="0"/>
              <a:t>: 2024.10.03 ~ 2024.10.18</a:t>
            </a:r>
            <a:r>
              <a:rPr lang="en-US" dirty="0"/>
              <a:t>: </a:t>
            </a:r>
            <a:r>
              <a:rPr lang="en-US" altLang="ko-KR" dirty="0"/>
              <a:t>2</a:t>
            </a:r>
            <a:r>
              <a:rPr lang="ko-KR" altLang="en-US" dirty="0"/>
              <a:t>주</a:t>
            </a:r>
            <a:endParaRPr dirty="0"/>
          </a:p>
        </p:txBody>
      </p:sp>
      <p:sp>
        <p:nvSpPr>
          <p:cNvPr id="400" name="프로젝트 수행 절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프로젝트 수행 절차</a:t>
            </a:r>
          </a:p>
        </p:txBody>
      </p:sp>
      <p:sp>
        <p:nvSpPr>
          <p:cNvPr id="401" name="코드 작성(2024.10.20 ~ 2024.11.11)…"/>
          <p:cNvSpPr txBox="1"/>
          <p:nvPr/>
        </p:nvSpPr>
        <p:spPr>
          <a:xfrm>
            <a:off x="2088436" y="8118345"/>
            <a:ext cx="20207128" cy="368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881944" indent="-881944">
              <a:buSzPct val="100000"/>
              <a:buBlip>
                <a:blip r:embed="rId2"/>
              </a:buBlip>
            </a:pP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작성</a:t>
            </a:r>
            <a:r>
              <a:rPr dirty="0"/>
              <a:t>(2024.10.20 ~ 2024.11.11</a:t>
            </a:r>
            <a:r>
              <a:rPr lang="en-US" dirty="0"/>
              <a:t>): </a:t>
            </a:r>
            <a:r>
              <a:rPr lang="en-US" altLang="ko-KR" dirty="0"/>
              <a:t>3</a:t>
            </a:r>
            <a:r>
              <a:rPr lang="ko-KR" altLang="en-US" dirty="0"/>
              <a:t>주</a:t>
            </a:r>
            <a:endParaRPr dirty="0"/>
          </a:p>
          <a:p>
            <a:pPr marL="881944" indent="-881944">
              <a:buSzPct val="100000"/>
              <a:buBlip>
                <a:blip r:embed="rId2"/>
              </a:buBlip>
            </a:pPr>
            <a:r>
              <a:rPr dirty="0" err="1"/>
              <a:t>테스트</a:t>
            </a:r>
            <a:r>
              <a:rPr dirty="0"/>
              <a:t>(2024.11.12 ~. 2024.11.19)</a:t>
            </a:r>
            <a:r>
              <a:rPr lang="en-US" dirty="0"/>
              <a:t>: </a:t>
            </a:r>
            <a:r>
              <a:rPr lang="en-US" altLang="ko-KR" dirty="0"/>
              <a:t>1</a:t>
            </a:r>
            <a:r>
              <a:rPr lang="ko-KR" altLang="en-US" dirty="0"/>
              <a:t>주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프로젝트 수행 결과 - 로그인, 회원가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로그인, 회원가입</a:t>
            </a:r>
          </a:p>
        </p:txBody>
      </p:sp>
      <p:pic>
        <p:nvPicPr>
          <p:cNvPr id="404" name="로그인 페이지.png" descr="로그인 페이지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86" y="2900547"/>
            <a:ext cx="6994016" cy="9546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회원가입 페이지.png" descr="회원가입 페이지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478" y="2919754"/>
            <a:ext cx="6994016" cy="9546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프로젝트 수행 결과 - 계정 찾기, 비밀번호 찾기"/>
          <p:cNvSpPr txBox="1">
            <a:spLocks noGrp="1"/>
          </p:cNvSpPr>
          <p:nvPr>
            <p:ph type="title"/>
          </p:nvPr>
        </p:nvSpPr>
        <p:spPr>
          <a:xfrm>
            <a:off x="2088435" y="1282700"/>
            <a:ext cx="21094293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수행</a:t>
            </a:r>
            <a:r>
              <a:rPr dirty="0"/>
              <a:t> </a:t>
            </a:r>
            <a:r>
              <a:rPr dirty="0" err="1"/>
              <a:t>결과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계정</a:t>
            </a:r>
            <a:r>
              <a:rPr sz="6930" spc="207" dirty="0"/>
              <a:t> </a:t>
            </a:r>
            <a:r>
              <a:rPr sz="6930" spc="207" dirty="0" err="1"/>
              <a:t>찾기</a:t>
            </a:r>
            <a:r>
              <a:rPr sz="6930" spc="207" dirty="0"/>
              <a:t>, </a:t>
            </a:r>
            <a:r>
              <a:rPr sz="6930" spc="207" dirty="0" err="1"/>
              <a:t>비밀번호</a:t>
            </a:r>
            <a:r>
              <a:rPr sz="6930" spc="207" dirty="0"/>
              <a:t> </a:t>
            </a:r>
            <a:r>
              <a:rPr sz="6930" spc="207" dirty="0" err="1"/>
              <a:t>찾기</a:t>
            </a:r>
            <a:endParaRPr sz="6930" spc="207" dirty="0"/>
          </a:p>
        </p:txBody>
      </p:sp>
      <p:pic>
        <p:nvPicPr>
          <p:cNvPr id="408" name="계정찾기.png" descr="계정찾기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45623" y="3015775"/>
            <a:ext cx="7052135" cy="9223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비밀번호 찾기.png" descr="비밀번호 찾기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0" y="3009900"/>
            <a:ext cx="7048500" cy="922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프로젝트 수행 결과 - (회원)가계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(회원)가계부</a:t>
            </a:r>
          </a:p>
        </p:txBody>
      </p:sp>
      <p:pic>
        <p:nvPicPr>
          <p:cNvPr id="412" name="가계부list.PNG" descr="가계부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61" y="3011047"/>
            <a:ext cx="20309569" cy="9476044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모서리가 둥근 직사각형"/>
          <p:cNvSpPr/>
          <p:nvPr/>
        </p:nvSpPr>
        <p:spPr>
          <a:xfrm>
            <a:off x="5832982" y="4768599"/>
            <a:ext cx="16690543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14" name="선"/>
          <p:cNvSpPr/>
          <p:nvPr/>
        </p:nvSpPr>
        <p:spPr>
          <a:xfrm flipV="1">
            <a:off x="17616929" y="2144634"/>
            <a:ext cx="1501644" cy="230178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5" name="가계부 작성"/>
          <p:cNvSpPr txBox="1"/>
          <p:nvPr/>
        </p:nvSpPr>
        <p:spPr>
          <a:xfrm>
            <a:off x="18635000" y="1170073"/>
            <a:ext cx="3660564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가계부</a:t>
            </a:r>
            <a:r>
              <a:rPr dirty="0"/>
              <a:t> </a:t>
            </a:r>
            <a:r>
              <a:rPr dirty="0" err="1"/>
              <a:t>작성</a:t>
            </a:r>
            <a:endParaRPr dirty="0"/>
          </a:p>
        </p:txBody>
      </p:sp>
      <p:sp>
        <p:nvSpPr>
          <p:cNvPr id="416" name="모서리가 둥근 직사각형"/>
          <p:cNvSpPr/>
          <p:nvPr/>
        </p:nvSpPr>
        <p:spPr>
          <a:xfrm>
            <a:off x="21054947" y="7426974"/>
            <a:ext cx="150690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프로젝트 수행 결과 - (회원)가계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(회원)가계부</a:t>
            </a:r>
          </a:p>
        </p:txBody>
      </p:sp>
      <p:pic>
        <p:nvPicPr>
          <p:cNvPr id="419" name="가계부수정전1.PNG" descr="가계부수정전1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95" y="3011969"/>
            <a:ext cx="20307301" cy="947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모서리가 둥근 직사각형"/>
          <p:cNvSpPr/>
          <p:nvPr/>
        </p:nvSpPr>
        <p:spPr>
          <a:xfrm>
            <a:off x="21175183" y="3999084"/>
            <a:ext cx="150690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1" name="모서리가 둥근 직사각형"/>
          <p:cNvSpPr/>
          <p:nvPr/>
        </p:nvSpPr>
        <p:spPr>
          <a:xfrm>
            <a:off x="12713057" y="9932840"/>
            <a:ext cx="119851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2" name="모서리가 둥근 직사각형"/>
          <p:cNvSpPr/>
          <p:nvPr/>
        </p:nvSpPr>
        <p:spPr>
          <a:xfrm>
            <a:off x="13982982" y="9932840"/>
            <a:ext cx="119851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3" name="선"/>
          <p:cNvSpPr/>
          <p:nvPr/>
        </p:nvSpPr>
        <p:spPr>
          <a:xfrm flipH="1" flipV="1">
            <a:off x="21770477" y="2193153"/>
            <a:ext cx="158158" cy="155807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4" name="선"/>
          <p:cNvSpPr/>
          <p:nvPr/>
        </p:nvSpPr>
        <p:spPr>
          <a:xfrm>
            <a:off x="15524810" y="10265871"/>
            <a:ext cx="1928299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5" name="선"/>
          <p:cNvSpPr/>
          <p:nvPr/>
        </p:nvSpPr>
        <p:spPr>
          <a:xfrm flipH="1">
            <a:off x="10374169" y="10313965"/>
            <a:ext cx="1928299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6" name="가계부로 이동"/>
          <p:cNvSpPr txBox="1"/>
          <p:nvPr/>
        </p:nvSpPr>
        <p:spPr>
          <a:xfrm>
            <a:off x="18469889" y="1170073"/>
            <a:ext cx="4680397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가계부로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  <p:sp>
        <p:nvSpPr>
          <p:cNvPr id="427" name="해당 글 수정"/>
          <p:cNvSpPr txBox="1"/>
          <p:nvPr/>
        </p:nvSpPr>
        <p:spPr>
          <a:xfrm>
            <a:off x="17758322" y="9816855"/>
            <a:ext cx="344741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해당 글 수정</a:t>
            </a:r>
          </a:p>
        </p:txBody>
      </p:sp>
      <p:sp>
        <p:nvSpPr>
          <p:cNvPr id="428" name="해당 글 삭제"/>
          <p:cNvSpPr txBox="1"/>
          <p:nvPr/>
        </p:nvSpPr>
        <p:spPr>
          <a:xfrm>
            <a:off x="6554261" y="9875815"/>
            <a:ext cx="344741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해당 글 삭제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489" name="mypage화면.PNG" descr="mypage화며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모서리가 둥근 직사각형"/>
          <p:cNvSpPr/>
          <p:nvPr/>
        </p:nvSpPr>
        <p:spPr>
          <a:xfrm>
            <a:off x="13287657" y="8616173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1" name="모서리가 둥근 직사각형"/>
          <p:cNvSpPr/>
          <p:nvPr/>
        </p:nvSpPr>
        <p:spPr>
          <a:xfrm>
            <a:off x="20652905" y="8616173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2" name="모서리가 둥근 직사각형"/>
          <p:cNvSpPr/>
          <p:nvPr/>
        </p:nvSpPr>
        <p:spPr>
          <a:xfrm>
            <a:off x="19835296" y="10610001"/>
            <a:ext cx="1400194" cy="1118796"/>
          </a:xfrm>
          <a:prstGeom prst="roundRect">
            <a:avLst>
              <a:gd name="adj" fmla="val 1783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3" name="선"/>
          <p:cNvSpPr/>
          <p:nvPr/>
        </p:nvSpPr>
        <p:spPr>
          <a:xfrm flipV="1">
            <a:off x="18237275" y="4956048"/>
            <a:ext cx="891974" cy="123389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94" name="가계부 기반…"/>
          <p:cNvSpPr txBox="1"/>
          <p:nvPr/>
        </p:nvSpPr>
        <p:spPr>
          <a:xfrm>
            <a:off x="18069469" y="2932411"/>
            <a:ext cx="5916780" cy="165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가계부 기반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회원 소비 백분율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497" name="페이백.png" descr="페이백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모서리가 둥근 직사각형"/>
          <p:cNvSpPr/>
          <p:nvPr/>
        </p:nvSpPr>
        <p:spPr>
          <a:xfrm>
            <a:off x="21377783" y="3674323"/>
            <a:ext cx="1049411" cy="501243"/>
          </a:xfrm>
          <a:prstGeom prst="roundRect">
            <a:avLst>
              <a:gd name="adj" fmla="val 3981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501" name="카드해지신청.PNG" descr="카드해지신ᄎ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모서리가 둥근 직사각형"/>
          <p:cNvSpPr/>
          <p:nvPr/>
        </p:nvSpPr>
        <p:spPr>
          <a:xfrm>
            <a:off x="21109804" y="3926942"/>
            <a:ext cx="1400194" cy="590037"/>
          </a:xfrm>
          <a:prstGeom prst="roundRect">
            <a:avLst>
              <a:gd name="adj" fmla="val 3381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03" name="모서리가 둥근 직사각형"/>
          <p:cNvSpPr/>
          <p:nvPr/>
        </p:nvSpPr>
        <p:spPr>
          <a:xfrm>
            <a:off x="19739106" y="6019060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04" name="선"/>
          <p:cNvSpPr/>
          <p:nvPr/>
        </p:nvSpPr>
        <p:spPr>
          <a:xfrm>
            <a:off x="15904683" y="11312024"/>
            <a:ext cx="1476394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05" name="혜택 재안내"/>
          <p:cNvSpPr txBox="1"/>
          <p:nvPr/>
        </p:nvSpPr>
        <p:spPr>
          <a:xfrm>
            <a:off x="18081997" y="10873874"/>
            <a:ext cx="591678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혜택 재안내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508" name="usermy.png" descr="usermy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모서리가 둥근 직사각형"/>
          <p:cNvSpPr/>
          <p:nvPr/>
        </p:nvSpPr>
        <p:spPr>
          <a:xfrm>
            <a:off x="5355623" y="8285974"/>
            <a:ext cx="17234743" cy="2018082"/>
          </a:xfrm>
          <a:prstGeom prst="roundRect">
            <a:avLst>
              <a:gd name="adj" fmla="val 988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10" name="선"/>
          <p:cNvSpPr/>
          <p:nvPr/>
        </p:nvSpPr>
        <p:spPr>
          <a:xfrm>
            <a:off x="14941728" y="10528602"/>
            <a:ext cx="2896346" cy="489129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11" name="데이터 기반 카드 추천"/>
          <p:cNvSpPr txBox="1"/>
          <p:nvPr/>
        </p:nvSpPr>
        <p:spPr>
          <a:xfrm>
            <a:off x="18049354" y="10572640"/>
            <a:ext cx="565717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데이터 기반 카드 추천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751774" y="7293647"/>
            <a:ext cx="6441967" cy="5002829"/>
          </a:xfrm>
          <a:prstGeom prst="rect">
            <a:avLst/>
          </a:prstGeom>
        </p:spPr>
        <p:txBody>
          <a:bodyPr/>
          <a:lstStyle/>
          <a:p>
            <a:pPr marL="755952" indent="-755952"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국하현</a:t>
            </a:r>
            <a:r>
              <a:rPr dirty="0"/>
              <a:t>(</a:t>
            </a:r>
            <a:r>
              <a:rPr dirty="0" err="1"/>
              <a:t>팀장</a:t>
            </a:r>
            <a:r>
              <a:rPr dirty="0"/>
              <a:t>)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rPr dirty="0"/>
              <a:t>- </a:t>
            </a:r>
            <a:r>
              <a:rPr dirty="0" err="1"/>
              <a:t>깃허브</a:t>
            </a:r>
            <a:r>
              <a:rPr dirty="0"/>
              <a:t> / </a:t>
            </a:r>
            <a:r>
              <a:rPr dirty="0" err="1"/>
              <a:t>문서</a:t>
            </a:r>
            <a:r>
              <a:rPr dirty="0"/>
              <a:t> </a:t>
            </a:r>
            <a:r>
              <a:rPr dirty="0" err="1"/>
              <a:t>관리자</a:t>
            </a:r>
            <a:endParaRPr dirty="0"/>
          </a:p>
          <a:p>
            <a:pPr marL="0" indent="0">
              <a:lnSpc>
                <a:spcPct val="100000"/>
              </a:lnSpc>
              <a:buSzTx/>
              <a:buNone/>
            </a:pPr>
            <a:r>
              <a:rPr dirty="0"/>
              <a:t>- FRONT-END </a:t>
            </a:r>
            <a:r>
              <a:rPr dirty="0" err="1"/>
              <a:t>통합</a:t>
            </a:r>
            <a:endParaRPr dirty="0"/>
          </a:p>
        </p:txBody>
      </p:sp>
      <p:sp>
        <p:nvSpPr>
          <p:cNvPr id="233" name="팀원 구성 및 역할 분담"/>
          <p:cNvSpPr txBox="1">
            <a:spLocks noGrp="1"/>
          </p:cNvSpPr>
          <p:nvPr>
            <p:ph type="title"/>
          </p:nvPr>
        </p:nvSpPr>
        <p:spPr>
          <a:xfrm>
            <a:off x="1138181" y="1282700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rPr dirty="0" err="1"/>
              <a:t>팀원</a:t>
            </a:r>
            <a:r>
              <a:rPr dirty="0"/>
              <a:t> </a:t>
            </a:r>
            <a:r>
              <a:rPr dirty="0" err="1"/>
              <a:t>구성</a:t>
            </a:r>
            <a:r>
              <a:rPr dirty="0"/>
              <a:t> 및 </a:t>
            </a:r>
            <a:r>
              <a:rPr dirty="0" err="1"/>
              <a:t>역할</a:t>
            </a:r>
            <a:r>
              <a:rPr dirty="0"/>
              <a:t> </a:t>
            </a:r>
            <a:r>
              <a:rPr dirty="0" err="1"/>
              <a:t>분담</a:t>
            </a:r>
            <a:endParaRPr dirty="0"/>
          </a:p>
        </p:txBody>
      </p:sp>
      <p:sp>
        <p:nvSpPr>
          <p:cNvPr id="234" name="김민재(팀원)…"/>
          <p:cNvSpPr txBox="1"/>
          <p:nvPr/>
        </p:nvSpPr>
        <p:spPr>
          <a:xfrm>
            <a:off x="9622017" y="7293647"/>
            <a:ext cx="6276861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김민재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dirty="0"/>
              <a:t>- BACK-END </a:t>
            </a:r>
            <a:r>
              <a:rPr dirty="0" err="1"/>
              <a:t>통합</a:t>
            </a:r>
            <a:endParaRPr dirty="0"/>
          </a:p>
        </p:txBody>
      </p:sp>
      <p:sp>
        <p:nvSpPr>
          <p:cNvPr id="235" name="김진우(팀원)…"/>
          <p:cNvSpPr txBox="1"/>
          <p:nvPr/>
        </p:nvSpPr>
        <p:spPr>
          <a:xfrm>
            <a:off x="17492259" y="7293647"/>
            <a:ext cx="5963213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김진우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dirty="0"/>
              <a:t>- DBA</a:t>
            </a:r>
          </a:p>
        </p:txBody>
      </p:sp>
      <p:pic>
        <p:nvPicPr>
          <p:cNvPr id="23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57651" y="923333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877496" y="2612635"/>
            <a:ext cx="5762532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958599" y="3099921"/>
            <a:ext cx="4343795" cy="4738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프로젝트 수행 결과 - (회원)카드 종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(회원)카드 종류</a:t>
            </a:r>
          </a:p>
        </p:txBody>
      </p:sp>
      <p:pic>
        <p:nvPicPr>
          <p:cNvPr id="431" name="KakaoTalk_Photo_2024-11-15-21-22-07.png" descr="KakaoTalk_Photo_2024-11-15-21-22-07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882900"/>
            <a:ext cx="19342100" cy="963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프로젝트 수행 결과 - (회원)카드 신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(회원)카드 신청</a:t>
            </a:r>
          </a:p>
        </p:txBody>
      </p:sp>
      <p:pic>
        <p:nvPicPr>
          <p:cNvPr id="434" name="상세내용1.PNG" descr="상세내용1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1662" y="2867626"/>
            <a:ext cx="16448812" cy="963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스크린샷 2024-11-13 오후 9.08.08.png" descr="스크린샷 2024-11-13 오후 9.08.08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343930" y="3224509"/>
            <a:ext cx="6657121" cy="6351542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모서리가 둥근 직사각형"/>
          <p:cNvSpPr/>
          <p:nvPr/>
        </p:nvSpPr>
        <p:spPr>
          <a:xfrm>
            <a:off x="12830757" y="5573509"/>
            <a:ext cx="150690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37" name="선"/>
          <p:cNvSpPr/>
          <p:nvPr/>
        </p:nvSpPr>
        <p:spPr>
          <a:xfrm>
            <a:off x="14535393" y="5878805"/>
            <a:ext cx="3067057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프로젝트 수행 결과 - (회원)게시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(회원)게시판</a:t>
            </a:r>
          </a:p>
        </p:txBody>
      </p:sp>
      <p:pic>
        <p:nvPicPr>
          <p:cNvPr id="440" name="회원 게시판 리스트.png" descr="회원 게시판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모서리가 둥근 직사각형"/>
          <p:cNvSpPr/>
          <p:nvPr/>
        </p:nvSpPr>
        <p:spPr>
          <a:xfrm>
            <a:off x="6161526" y="5251926"/>
            <a:ext cx="15465493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42" name="선"/>
          <p:cNvSpPr/>
          <p:nvPr/>
        </p:nvSpPr>
        <p:spPr>
          <a:xfrm>
            <a:off x="18047865" y="5838423"/>
            <a:ext cx="935079" cy="144286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4" name="모서리가 둥근 직사각형"/>
          <p:cNvSpPr/>
          <p:nvPr/>
        </p:nvSpPr>
        <p:spPr>
          <a:xfrm>
            <a:off x="20622905" y="3855435"/>
            <a:ext cx="150690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45" name="모서리가 둥근 직사각형"/>
          <p:cNvSpPr/>
          <p:nvPr/>
        </p:nvSpPr>
        <p:spPr>
          <a:xfrm>
            <a:off x="18073214" y="11932738"/>
            <a:ext cx="1506905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" name="상세 페이지 이동">
            <a:extLst>
              <a:ext uri="{FF2B5EF4-FFF2-40B4-BE49-F238E27FC236}">
                <a16:creationId xmlns:a16="http://schemas.microsoft.com/office/drawing/2014/main" id="{8C187DF8-6B8A-4819-BC51-D30281B61F54}"/>
              </a:ext>
            </a:extLst>
          </p:cNvPr>
          <p:cNvSpPr txBox="1"/>
          <p:nvPr/>
        </p:nvSpPr>
        <p:spPr>
          <a:xfrm>
            <a:off x="18261687" y="7557608"/>
            <a:ext cx="5515428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프로젝트 수행 결과 - (회원)게시글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(회원)게시글 상세</a:t>
            </a:r>
          </a:p>
        </p:txBody>
      </p:sp>
      <p:pic>
        <p:nvPicPr>
          <p:cNvPr id="448" name="KakaoTalk_Photo_2024-11-15-21-24-10.png" descr="KakaoTalk_Photo_2024-11-15-21-24-10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모서리가 둥근 직사각형"/>
          <p:cNvSpPr/>
          <p:nvPr/>
        </p:nvSpPr>
        <p:spPr>
          <a:xfrm>
            <a:off x="20814473" y="2954169"/>
            <a:ext cx="150690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50" name="모서리가 둥근 직사각형"/>
          <p:cNvSpPr/>
          <p:nvPr/>
        </p:nvSpPr>
        <p:spPr>
          <a:xfrm>
            <a:off x="20128279" y="10412414"/>
            <a:ext cx="1094625" cy="438895"/>
          </a:xfrm>
          <a:prstGeom prst="roundRect">
            <a:avLst>
              <a:gd name="adj" fmla="val 4546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프로젝트 수행 결과 - (회원)게시글 수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(회원)게시글 수정</a:t>
            </a:r>
          </a:p>
        </p:txBody>
      </p:sp>
      <p:pic>
        <p:nvPicPr>
          <p:cNvPr id="453" name="KakaoTalk_Photo_2024-11-15-21-26-05.png" descr="KakaoTalk_Photo_2024-11-15-21-26-05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모서리가 둥근 직사각형"/>
          <p:cNvSpPr/>
          <p:nvPr/>
        </p:nvSpPr>
        <p:spPr>
          <a:xfrm>
            <a:off x="17631674" y="9411860"/>
            <a:ext cx="1506904" cy="609388"/>
          </a:xfrm>
          <a:prstGeom prst="roundRect">
            <a:avLst>
              <a:gd name="adj" fmla="val 3274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프로젝트 수행 결과 - (회원)게시글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(회원)게시글 추가</a:t>
            </a:r>
          </a:p>
        </p:txBody>
      </p:sp>
      <p:pic>
        <p:nvPicPr>
          <p:cNvPr id="457" name="KakaoTalk_Photo_2024-11-15-21-26-52.png" descr="KakaoTalk_Photo_2024-11-15-21-26-5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모서리가 둥근 직사각형"/>
          <p:cNvSpPr/>
          <p:nvPr/>
        </p:nvSpPr>
        <p:spPr>
          <a:xfrm>
            <a:off x="17469174" y="10646409"/>
            <a:ext cx="1559875" cy="570056"/>
          </a:xfrm>
          <a:prstGeom prst="roundRect">
            <a:avLst>
              <a:gd name="adj" fmla="val 3500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프로젝트 수행 결과 - (회원)공지사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(회원)공지사항</a:t>
            </a:r>
          </a:p>
        </p:txBody>
      </p:sp>
      <p:sp>
        <p:nvSpPr>
          <p:cNvPr id="461" name="모서리가 둥근 직사각형"/>
          <p:cNvSpPr/>
          <p:nvPr/>
        </p:nvSpPr>
        <p:spPr>
          <a:xfrm>
            <a:off x="17952840" y="11779543"/>
            <a:ext cx="1506905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462" name="회원 공지사항 리스트.png" descr="회원 공지사항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모서리가 둥근 직사각형"/>
          <p:cNvSpPr/>
          <p:nvPr/>
        </p:nvSpPr>
        <p:spPr>
          <a:xfrm>
            <a:off x="6375347" y="5251926"/>
            <a:ext cx="15465493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64" name="선"/>
          <p:cNvSpPr/>
          <p:nvPr/>
        </p:nvSpPr>
        <p:spPr>
          <a:xfrm>
            <a:off x="18261686" y="5889223"/>
            <a:ext cx="885850" cy="139206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5" name="상세 페이지 이동"/>
          <p:cNvSpPr txBox="1"/>
          <p:nvPr/>
        </p:nvSpPr>
        <p:spPr>
          <a:xfrm>
            <a:off x="18261687" y="7557608"/>
            <a:ext cx="5515428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  <p:sp>
        <p:nvSpPr>
          <p:cNvPr id="466" name="모서리가 둥근 직사각형"/>
          <p:cNvSpPr/>
          <p:nvPr/>
        </p:nvSpPr>
        <p:spPr>
          <a:xfrm>
            <a:off x="18073214" y="11932738"/>
            <a:ext cx="1506905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프로젝트 수행 결과 - (회원)공지사항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(회원)공지사항 상세</a:t>
            </a:r>
          </a:p>
        </p:txBody>
      </p:sp>
      <p:pic>
        <p:nvPicPr>
          <p:cNvPr id="469" name="회원 공지사항 디테일.png" descr="회원 공지사항 디테일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모서리가 둥근 직사각형"/>
          <p:cNvSpPr/>
          <p:nvPr/>
        </p:nvSpPr>
        <p:spPr>
          <a:xfrm>
            <a:off x="20603939" y="3172156"/>
            <a:ext cx="150690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프로젝트 수행 결과 - (회원)1대1문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(회원)1대1문의</a:t>
            </a:r>
          </a:p>
        </p:txBody>
      </p:sp>
      <p:pic>
        <p:nvPicPr>
          <p:cNvPr id="473" name="회원 문의 리스트.png" descr="회원 문의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모서리가 둥근 직사각형"/>
          <p:cNvSpPr/>
          <p:nvPr/>
        </p:nvSpPr>
        <p:spPr>
          <a:xfrm>
            <a:off x="20824454" y="3876407"/>
            <a:ext cx="1211846" cy="570057"/>
          </a:xfrm>
          <a:prstGeom prst="roundRect">
            <a:avLst>
              <a:gd name="adj" fmla="val 3500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75" name="모서리가 둥근 직사각형"/>
          <p:cNvSpPr/>
          <p:nvPr/>
        </p:nvSpPr>
        <p:spPr>
          <a:xfrm>
            <a:off x="6437062" y="5210200"/>
            <a:ext cx="15465493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76" name="선"/>
          <p:cNvSpPr/>
          <p:nvPr/>
        </p:nvSpPr>
        <p:spPr>
          <a:xfrm>
            <a:off x="18323400" y="5885597"/>
            <a:ext cx="915576" cy="135396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" name="상세 페이지 이동">
            <a:extLst>
              <a:ext uri="{FF2B5EF4-FFF2-40B4-BE49-F238E27FC236}">
                <a16:creationId xmlns:a16="http://schemas.microsoft.com/office/drawing/2014/main" id="{DA80D100-3524-4F49-A02A-5E51F73DC67C}"/>
              </a:ext>
            </a:extLst>
          </p:cNvPr>
          <p:cNvSpPr txBox="1"/>
          <p:nvPr/>
        </p:nvSpPr>
        <p:spPr>
          <a:xfrm>
            <a:off x="18261687" y="7557608"/>
            <a:ext cx="5515428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프로젝트 수행 결과 - (회원)1대1문의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(회원)1대1문의 추가</a:t>
            </a:r>
          </a:p>
        </p:txBody>
      </p:sp>
      <p:pic>
        <p:nvPicPr>
          <p:cNvPr id="480" name="회원 문의 추가.png" descr="회원 문의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모서리가 둥근 직사각형"/>
          <p:cNvSpPr/>
          <p:nvPr/>
        </p:nvSpPr>
        <p:spPr>
          <a:xfrm>
            <a:off x="9448518" y="11087163"/>
            <a:ext cx="1660172" cy="649942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82" name="모서리가 둥근 직사각형"/>
          <p:cNvSpPr/>
          <p:nvPr/>
        </p:nvSpPr>
        <p:spPr>
          <a:xfrm>
            <a:off x="16736941" y="11087163"/>
            <a:ext cx="1660171" cy="649942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담당 기능"/>
          <p:cNvSpPr txBox="1">
            <a:spLocks noGrp="1"/>
          </p:cNvSpPr>
          <p:nvPr>
            <p:ph type="title"/>
          </p:nvPr>
        </p:nvSpPr>
        <p:spPr>
          <a:xfrm>
            <a:off x="1156108" y="1282700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rPr dirty="0" err="1"/>
              <a:t>담당</a:t>
            </a:r>
            <a:r>
              <a:rPr dirty="0"/>
              <a:t> </a:t>
            </a:r>
            <a:r>
              <a:rPr dirty="0" err="1"/>
              <a:t>기능</a:t>
            </a:r>
            <a:endParaRPr dirty="0"/>
          </a:p>
        </p:txBody>
      </p:sp>
      <p:sp>
        <p:nvSpPr>
          <p:cNvPr id="241" name="- 공통 UI / Util 기능, 인증 페이지…"/>
          <p:cNvSpPr txBox="1">
            <a:spLocks noGrp="1"/>
          </p:cNvSpPr>
          <p:nvPr>
            <p:ph type="body" sz="quarter" idx="1"/>
          </p:nvPr>
        </p:nvSpPr>
        <p:spPr>
          <a:xfrm>
            <a:off x="1066963" y="5367424"/>
            <a:ext cx="8381830" cy="65481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-</a:t>
            </a:r>
            <a:r>
              <a:rPr sz="3780" spc="37" dirty="0"/>
              <a:t> </a:t>
            </a:r>
            <a:r>
              <a:rPr sz="3780" spc="37" dirty="0" err="1"/>
              <a:t>공통</a:t>
            </a:r>
            <a:r>
              <a:rPr sz="3780" spc="37" dirty="0"/>
              <a:t> UI / Util </a:t>
            </a:r>
            <a:r>
              <a:rPr sz="3780" spc="37" dirty="0" err="1"/>
              <a:t>기능</a:t>
            </a:r>
            <a:r>
              <a:rPr sz="3780" spc="37" dirty="0"/>
              <a:t>, </a:t>
            </a:r>
            <a:r>
              <a:rPr sz="3780" spc="37" dirty="0" err="1"/>
              <a:t>인증</a:t>
            </a:r>
            <a:r>
              <a:rPr sz="3780" spc="37" dirty="0"/>
              <a:t> </a:t>
            </a:r>
            <a:r>
              <a:rPr sz="3780" spc="37" dirty="0" err="1"/>
              <a:t>페이지</a:t>
            </a:r>
            <a:endParaRPr sz="3780" spc="37" dirty="0"/>
          </a:p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관리자</a:t>
            </a:r>
            <a:endParaRPr lang="en-US" sz="3780" spc="37" dirty="0"/>
          </a:p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		</a:t>
            </a:r>
            <a:r>
              <a:rPr lang="en-US" altLang="ko-KR" sz="3780" spc="37" dirty="0"/>
              <a:t>-</a:t>
            </a:r>
            <a:r>
              <a:rPr sz="3780" spc="37" dirty="0"/>
              <a:t>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관리</a:t>
            </a:r>
            <a:r>
              <a:rPr sz="3780" spc="37" dirty="0"/>
              <a:t>, </a:t>
            </a:r>
            <a:r>
              <a:rPr sz="3780" spc="37" dirty="0" err="1"/>
              <a:t>판매</a:t>
            </a:r>
            <a:r>
              <a:rPr sz="3780" spc="37" dirty="0"/>
              <a:t>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현황</a:t>
            </a:r>
            <a:endParaRPr sz="3780" spc="37" dirty="0"/>
          </a:p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사용자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	</a:t>
            </a:r>
            <a:r>
              <a:rPr sz="3780" spc="37" dirty="0"/>
              <a:t>-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종류</a:t>
            </a:r>
            <a:r>
              <a:rPr sz="3780" spc="37" dirty="0"/>
              <a:t> / </a:t>
            </a:r>
            <a:r>
              <a:rPr sz="3780" spc="37" dirty="0" err="1"/>
              <a:t>신청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	</a:t>
            </a:r>
            <a:r>
              <a:rPr sz="3780" spc="37" dirty="0"/>
              <a:t>- </a:t>
            </a:r>
            <a:r>
              <a:rPr sz="3780" spc="37" dirty="0" err="1"/>
              <a:t>마이페이지</a:t>
            </a:r>
            <a:r>
              <a:rPr sz="3780" spc="37" dirty="0"/>
              <a:t>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추천</a:t>
            </a:r>
            <a:endParaRPr lang="en-US"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	- </a:t>
            </a:r>
            <a:r>
              <a:rPr lang="ko-KR" altLang="en-US" sz="3780" spc="37" dirty="0"/>
              <a:t>마이페이지</a:t>
            </a:r>
            <a:r>
              <a:rPr sz="3780" spc="37" dirty="0"/>
              <a:t> </a:t>
            </a:r>
            <a:r>
              <a:rPr sz="3780" spc="37" dirty="0" err="1"/>
              <a:t>소비</a:t>
            </a:r>
            <a:r>
              <a:rPr sz="3780" spc="37" dirty="0"/>
              <a:t> </a:t>
            </a:r>
            <a:r>
              <a:rPr sz="3780" spc="37" dirty="0" err="1"/>
              <a:t>백분율</a:t>
            </a:r>
            <a:endParaRPr sz="3780" spc="37" dirty="0"/>
          </a:p>
        </p:txBody>
      </p:sp>
      <p:sp>
        <p:nvSpPr>
          <p:cNvPr id="242" name="국하현(팀장, FE)"/>
          <p:cNvSpPr txBox="1"/>
          <p:nvPr/>
        </p:nvSpPr>
        <p:spPr>
          <a:xfrm>
            <a:off x="1442004" y="3501068"/>
            <a:ext cx="536732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3"/>
              </a:buBlip>
            </a:lvl1pPr>
          </a:lstStyle>
          <a:p>
            <a:r>
              <a:rPr dirty="0"/>
              <a:t> </a:t>
            </a:r>
            <a:r>
              <a:rPr dirty="0" err="1"/>
              <a:t>국하현</a:t>
            </a:r>
            <a:r>
              <a:rPr dirty="0"/>
              <a:t>(</a:t>
            </a:r>
            <a:r>
              <a:rPr dirty="0" err="1"/>
              <a:t>팀장</a:t>
            </a:r>
            <a:r>
              <a:rPr dirty="0"/>
              <a:t>, FE)</a:t>
            </a:r>
          </a:p>
        </p:txBody>
      </p:sp>
      <p:sp>
        <p:nvSpPr>
          <p:cNvPr id="243" name="김민재(팀원, BE)"/>
          <p:cNvSpPr txBox="1"/>
          <p:nvPr/>
        </p:nvSpPr>
        <p:spPr>
          <a:xfrm>
            <a:off x="8946798" y="3501068"/>
            <a:ext cx="542383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3"/>
              </a:buBlip>
            </a:lvl1pPr>
          </a:lstStyle>
          <a:p>
            <a:r>
              <a:rPr dirty="0"/>
              <a:t> </a:t>
            </a:r>
            <a:r>
              <a:rPr dirty="0" err="1"/>
              <a:t>김민재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, BE)</a:t>
            </a:r>
          </a:p>
        </p:txBody>
      </p:sp>
      <p:sp>
        <p:nvSpPr>
          <p:cNvPr id="244" name="김진우(팀원, DBA)"/>
          <p:cNvSpPr txBox="1"/>
          <p:nvPr/>
        </p:nvSpPr>
        <p:spPr>
          <a:xfrm>
            <a:off x="15898522" y="3501068"/>
            <a:ext cx="59991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3"/>
              </a:buBlip>
            </a:lvl1pPr>
          </a:lstStyle>
          <a:p>
            <a:r>
              <a:t> 김진우(팀원, DBA)</a:t>
            </a:r>
          </a:p>
        </p:txBody>
      </p:sp>
      <p:sp>
        <p:nvSpPr>
          <p:cNvPr id="245" name="- 디렉터리 구조 설계…"/>
          <p:cNvSpPr txBox="1"/>
          <p:nvPr/>
        </p:nvSpPr>
        <p:spPr>
          <a:xfrm>
            <a:off x="8675941" y="5367424"/>
            <a:ext cx="6637666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디렉터리</a:t>
            </a:r>
            <a:r>
              <a:rPr sz="3780" dirty="0"/>
              <a:t> </a:t>
            </a:r>
            <a:r>
              <a:rPr sz="3780" dirty="0" err="1"/>
              <a:t>구조</a:t>
            </a:r>
            <a:r>
              <a:rPr sz="3780" dirty="0"/>
              <a:t> </a:t>
            </a:r>
            <a:r>
              <a:rPr sz="3780" dirty="0" err="1"/>
              <a:t>설계</a:t>
            </a:r>
            <a:endParaRPr sz="3780" dirty="0"/>
          </a:p>
          <a:p>
            <a:pPr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관리자</a:t>
            </a:r>
            <a:endParaRPr sz="3780" dirty="0"/>
          </a:p>
          <a:p>
            <a:pPr lvl="1">
              <a:lnSpc>
                <a:spcPct val="100000"/>
              </a:lnSpc>
              <a:defRPr sz="4500" spc="45"/>
            </a:pPr>
            <a:r>
              <a:rPr lang="en-US" sz="3780" dirty="0"/>
              <a:t>	</a:t>
            </a:r>
            <a:r>
              <a:rPr sz="3780" dirty="0"/>
              <a:t>- </a:t>
            </a:r>
            <a:r>
              <a:rPr sz="3780" dirty="0" err="1"/>
              <a:t>회원</a:t>
            </a:r>
            <a:r>
              <a:rPr sz="3780" dirty="0"/>
              <a:t>, </a:t>
            </a:r>
            <a:r>
              <a:rPr sz="3780" dirty="0" err="1"/>
              <a:t>가계부</a:t>
            </a:r>
            <a:r>
              <a:rPr sz="3780" dirty="0"/>
              <a:t> </a:t>
            </a:r>
            <a:r>
              <a:rPr sz="3780" dirty="0" err="1"/>
              <a:t>관리</a:t>
            </a:r>
            <a:endParaRPr sz="3780" dirty="0"/>
          </a:p>
          <a:p>
            <a:pPr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사용자</a:t>
            </a:r>
            <a:endParaRPr sz="3780" dirty="0"/>
          </a:p>
          <a:p>
            <a:pPr lvl="1">
              <a:lnSpc>
                <a:spcPct val="100000"/>
              </a:lnSpc>
              <a:defRPr sz="4500" spc="45"/>
            </a:pPr>
            <a:r>
              <a:rPr lang="en-US" sz="3780" dirty="0"/>
              <a:t>	</a:t>
            </a:r>
            <a:r>
              <a:rPr sz="3780" dirty="0"/>
              <a:t>- </a:t>
            </a:r>
            <a:r>
              <a:rPr sz="3780" dirty="0" err="1"/>
              <a:t>마이페이지</a:t>
            </a:r>
            <a:r>
              <a:rPr sz="3780" dirty="0"/>
              <a:t>, </a:t>
            </a:r>
            <a:r>
              <a:rPr sz="3780" dirty="0" err="1"/>
              <a:t>가계부</a:t>
            </a:r>
            <a:endParaRPr sz="3780" dirty="0"/>
          </a:p>
        </p:txBody>
      </p:sp>
      <p:sp>
        <p:nvSpPr>
          <p:cNvPr id="246" name="- DB 설계 및 ERD 제작…"/>
          <p:cNvSpPr txBox="1"/>
          <p:nvPr/>
        </p:nvSpPr>
        <p:spPr>
          <a:xfrm>
            <a:off x="15634032" y="5331566"/>
            <a:ext cx="7743663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309372">
              <a:lnSpc>
                <a:spcPct val="100000"/>
              </a:lnSpc>
              <a:spcBef>
                <a:spcPts val="3700"/>
              </a:spcBef>
              <a:defRPr sz="3915" spc="39"/>
            </a:pPr>
            <a:r>
              <a:rPr sz="3780" dirty="0"/>
              <a:t>- DB </a:t>
            </a:r>
            <a:r>
              <a:rPr sz="3780" dirty="0" err="1"/>
              <a:t>설계</a:t>
            </a:r>
            <a:r>
              <a:rPr sz="3780" dirty="0"/>
              <a:t> 및 ERD </a:t>
            </a:r>
            <a:r>
              <a:rPr sz="3780" dirty="0" err="1"/>
              <a:t>제작</a:t>
            </a:r>
            <a:endParaRPr sz="3780" dirty="0"/>
          </a:p>
          <a:p>
            <a:pPr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</a:t>
            </a:r>
            <a:r>
              <a:rPr sz="3780" spc="39" dirty="0" err="1"/>
              <a:t>관리자</a:t>
            </a:r>
            <a:endParaRPr sz="3780" spc="39" dirty="0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lang="en-US" sz="3780" spc="39" dirty="0"/>
              <a:t>	</a:t>
            </a:r>
            <a:r>
              <a:rPr sz="3780" spc="39" dirty="0"/>
              <a:t>- </a:t>
            </a:r>
            <a:r>
              <a:rPr sz="3780" spc="39" dirty="0" err="1"/>
              <a:t>카테고리</a:t>
            </a:r>
            <a:r>
              <a:rPr sz="3780" spc="39" dirty="0"/>
              <a:t> / </a:t>
            </a:r>
            <a:r>
              <a:rPr sz="3780" spc="39" dirty="0" err="1"/>
              <a:t>결제수단</a:t>
            </a:r>
            <a:r>
              <a:rPr sz="3780" spc="39" dirty="0"/>
              <a:t> </a:t>
            </a:r>
            <a:r>
              <a:rPr sz="3780" spc="39" dirty="0" err="1"/>
              <a:t>관리</a:t>
            </a:r>
            <a:endParaRPr sz="3780" spc="39" dirty="0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lang="en-US" sz="3780" spc="39" dirty="0"/>
              <a:t>	</a:t>
            </a:r>
            <a:r>
              <a:rPr sz="3780" spc="39" dirty="0"/>
              <a:t>-  </a:t>
            </a:r>
            <a:r>
              <a:rPr sz="3780" spc="39" dirty="0" err="1"/>
              <a:t>게시판</a:t>
            </a:r>
            <a:r>
              <a:rPr sz="3780" spc="39" dirty="0"/>
              <a:t> / </a:t>
            </a:r>
            <a:r>
              <a:rPr sz="3780" spc="39" dirty="0" err="1"/>
              <a:t>고객센터</a:t>
            </a:r>
            <a:r>
              <a:rPr sz="3780" spc="39" dirty="0"/>
              <a:t> </a:t>
            </a:r>
            <a:r>
              <a:rPr sz="3780" spc="39" dirty="0" err="1"/>
              <a:t>관리</a:t>
            </a:r>
            <a:endParaRPr sz="3780" spc="39" dirty="0"/>
          </a:p>
          <a:p>
            <a:pPr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</a:t>
            </a:r>
            <a:r>
              <a:rPr sz="3780" spc="39" dirty="0" err="1"/>
              <a:t>사용자</a:t>
            </a:r>
            <a:endParaRPr sz="3780" spc="39" dirty="0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lang="en-US" sz="3780" spc="39" dirty="0"/>
              <a:t>	</a:t>
            </a:r>
            <a:r>
              <a:rPr sz="3780" spc="39" dirty="0"/>
              <a:t>- </a:t>
            </a:r>
            <a:r>
              <a:rPr sz="3780" spc="39" dirty="0" err="1"/>
              <a:t>게시판</a:t>
            </a:r>
            <a:r>
              <a:rPr sz="3780" spc="39" dirty="0"/>
              <a:t> / </a:t>
            </a:r>
            <a:r>
              <a:rPr sz="3780" spc="39" dirty="0" err="1"/>
              <a:t>고객센터</a:t>
            </a:r>
            <a:endParaRPr sz="3780" spc="39"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프로젝트 수행 결과 - (회원)1대1문의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(회원)1대1문의 상세</a:t>
            </a:r>
          </a:p>
        </p:txBody>
      </p:sp>
      <p:pic>
        <p:nvPicPr>
          <p:cNvPr id="485" name="회원 문의 디테일.png" descr="회원 문의 디테일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모서리가 둥근 직사각형"/>
          <p:cNvSpPr/>
          <p:nvPr/>
        </p:nvSpPr>
        <p:spPr>
          <a:xfrm>
            <a:off x="20376486" y="3185876"/>
            <a:ext cx="1660172" cy="649942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프로젝트 수행 결과 - (관리자)대시보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(관리자)대시보드</a:t>
            </a:r>
          </a:p>
        </p:txBody>
      </p:sp>
      <p:pic>
        <p:nvPicPr>
          <p:cNvPr id="514" name="시작화면.PNG" descr="시작화며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모서리가 둥근 직사각형"/>
          <p:cNvSpPr/>
          <p:nvPr/>
        </p:nvSpPr>
        <p:spPr>
          <a:xfrm>
            <a:off x="5265615" y="3052138"/>
            <a:ext cx="3321257" cy="800508"/>
          </a:xfrm>
          <a:prstGeom prst="roundRect">
            <a:avLst>
              <a:gd name="adj" fmla="val 2492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16" name="선"/>
          <p:cNvSpPr/>
          <p:nvPr/>
        </p:nvSpPr>
        <p:spPr>
          <a:xfrm>
            <a:off x="8738576" y="3452392"/>
            <a:ext cx="2393468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17" name="외 2개 조회 가능"/>
          <p:cNvSpPr txBox="1"/>
          <p:nvPr/>
        </p:nvSpPr>
        <p:spPr>
          <a:xfrm>
            <a:off x="11245649" y="3014242"/>
            <a:ext cx="4313311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외 2개 조회 가능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프로젝트 수행 결과 - (관리자)판매 카드 현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(관리자)판매 카드 현황</a:t>
            </a:r>
          </a:p>
        </p:txBody>
      </p:sp>
      <p:pic>
        <p:nvPicPr>
          <p:cNvPr id="520" name="초기list.PNG" descr="초기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모서리가 둥근 직사각형"/>
          <p:cNvSpPr/>
          <p:nvPr/>
        </p:nvSpPr>
        <p:spPr>
          <a:xfrm>
            <a:off x="6155366" y="5250215"/>
            <a:ext cx="16100350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22" name="선"/>
          <p:cNvSpPr/>
          <p:nvPr/>
        </p:nvSpPr>
        <p:spPr>
          <a:xfrm flipV="1">
            <a:off x="15247703" y="3791782"/>
            <a:ext cx="1295682" cy="12956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23" name="상세 페이지 이동"/>
          <p:cNvSpPr txBox="1"/>
          <p:nvPr/>
        </p:nvSpPr>
        <p:spPr>
          <a:xfrm>
            <a:off x="16824631" y="3224509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프로젝트 수행 결과 - (관리자)판매 카드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(관리자)판매 카드 상세</a:t>
            </a:r>
          </a:p>
        </p:txBody>
      </p:sp>
      <p:pic>
        <p:nvPicPr>
          <p:cNvPr id="526" name="detail-Y.PNG" descr="detail-Y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모서리가 둥근 직사각형"/>
          <p:cNvSpPr/>
          <p:nvPr/>
        </p:nvSpPr>
        <p:spPr>
          <a:xfrm>
            <a:off x="13263609" y="10010918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프로젝트 수행 결과 - (관리자)카드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(관리자)카드관리</a:t>
            </a:r>
          </a:p>
        </p:txBody>
      </p:sp>
      <p:pic>
        <p:nvPicPr>
          <p:cNvPr id="530" name="admincardList.PNG" descr="admincard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모서리가 둥근 직사각형"/>
          <p:cNvSpPr/>
          <p:nvPr/>
        </p:nvSpPr>
        <p:spPr>
          <a:xfrm>
            <a:off x="21127088" y="3878847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32" name="모서리가 둥근 직사각형"/>
          <p:cNvSpPr/>
          <p:nvPr/>
        </p:nvSpPr>
        <p:spPr>
          <a:xfrm>
            <a:off x="19948769" y="5507716"/>
            <a:ext cx="1400195" cy="1374487"/>
          </a:xfrm>
          <a:prstGeom prst="roundRect">
            <a:avLst>
              <a:gd name="adj" fmla="val 1451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프로젝트 수행 결과 - (관리자)카드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(관리자)카드관리</a:t>
            </a:r>
          </a:p>
        </p:txBody>
      </p:sp>
      <p:pic>
        <p:nvPicPr>
          <p:cNvPr id="535" name="adminCarddetail.PNG" descr="adminCarddetail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모서리가 둥근 직사각형"/>
          <p:cNvSpPr/>
          <p:nvPr/>
        </p:nvSpPr>
        <p:spPr>
          <a:xfrm>
            <a:off x="9007230" y="5321687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프로젝트 수행 결과 - (관리자)카드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(관리자)카드 추가</a:t>
            </a:r>
          </a:p>
        </p:txBody>
      </p:sp>
      <p:pic>
        <p:nvPicPr>
          <p:cNvPr id="539" name="KakaoTalk_Photo_2024-11-15-21-27-50.png" descr="KakaoTalk_Photo_2024-11-15-21-27-50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모서리가 둥근 직사각형"/>
          <p:cNvSpPr/>
          <p:nvPr/>
        </p:nvSpPr>
        <p:spPr>
          <a:xfrm>
            <a:off x="9882703" y="11021576"/>
            <a:ext cx="8336348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1" name="모서리가 둥근 직사각형"/>
          <p:cNvSpPr/>
          <p:nvPr/>
        </p:nvSpPr>
        <p:spPr>
          <a:xfrm>
            <a:off x="20934709" y="10612101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2" name="선"/>
          <p:cNvSpPr/>
          <p:nvPr/>
        </p:nvSpPr>
        <p:spPr>
          <a:xfrm flipV="1">
            <a:off x="18512718" y="10992745"/>
            <a:ext cx="2133913" cy="31634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프로젝트 수행 결과 - (관리자)가계부 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(관리자)가계부 관리</a:t>
            </a:r>
          </a:p>
        </p:txBody>
      </p:sp>
      <p:pic>
        <p:nvPicPr>
          <p:cNvPr id="545" name="KakaoTalk_Photo_2024-11-15-21-29-26.png" descr="KakaoTalk_Photo_2024-11-15-21-29-26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모서리가 둥근 직사각형"/>
          <p:cNvSpPr/>
          <p:nvPr/>
        </p:nvSpPr>
        <p:spPr>
          <a:xfrm>
            <a:off x="5379088" y="3780573"/>
            <a:ext cx="13725017" cy="935023"/>
          </a:xfrm>
          <a:prstGeom prst="roundRect">
            <a:avLst>
              <a:gd name="adj" fmla="val 21341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7" name="선"/>
          <p:cNvSpPr/>
          <p:nvPr/>
        </p:nvSpPr>
        <p:spPr>
          <a:xfrm flipV="1">
            <a:off x="17483572" y="3328415"/>
            <a:ext cx="2102876" cy="191997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48" name="데이터 확인 후…"/>
          <p:cNvSpPr txBox="1"/>
          <p:nvPr/>
        </p:nvSpPr>
        <p:spPr>
          <a:xfrm>
            <a:off x="19819882" y="3014118"/>
            <a:ext cx="4213929" cy="148758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확인</a:t>
            </a:r>
            <a:r>
              <a:rPr dirty="0"/>
              <a:t> 후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카드</a:t>
            </a:r>
            <a:r>
              <a:rPr dirty="0"/>
              <a:t> </a:t>
            </a:r>
            <a:r>
              <a:rPr lang="ko-KR" altLang="en-US" dirty="0"/>
              <a:t>추가</a:t>
            </a:r>
            <a:endParaRPr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프로젝트 수행 결과 - (관리자)회원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(관리자)회원 관리</a:t>
            </a:r>
          </a:p>
        </p:txBody>
      </p:sp>
      <p:pic>
        <p:nvPicPr>
          <p:cNvPr id="577" name="admin회원list.PNG" descr="admin회원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모서리가 둥근 직사각형"/>
          <p:cNvSpPr/>
          <p:nvPr/>
        </p:nvSpPr>
        <p:spPr>
          <a:xfrm>
            <a:off x="7622254" y="4528795"/>
            <a:ext cx="2641355" cy="515885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79" name="선"/>
          <p:cNvSpPr/>
          <p:nvPr/>
        </p:nvSpPr>
        <p:spPr>
          <a:xfrm flipV="1">
            <a:off x="9727305" y="3339515"/>
            <a:ext cx="2057638" cy="1006839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80" name="상세 페이지 이동"/>
          <p:cNvSpPr txBox="1"/>
          <p:nvPr/>
        </p:nvSpPr>
        <p:spPr>
          <a:xfrm>
            <a:off x="12087306" y="2823242"/>
            <a:ext cx="5238195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프로젝트 수행 결과 - (관리자)회원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(관리자)회원 상세</a:t>
            </a:r>
          </a:p>
        </p:txBody>
      </p:sp>
      <p:pic>
        <p:nvPicPr>
          <p:cNvPr id="583" name="detail page.PNG" descr="detail 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모서리가 둥근 직사각형"/>
          <p:cNvSpPr/>
          <p:nvPr/>
        </p:nvSpPr>
        <p:spPr>
          <a:xfrm>
            <a:off x="21559941" y="2997200"/>
            <a:ext cx="1224442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프로젝트 개요…"/>
          <p:cNvSpPr txBox="1">
            <a:spLocks noGrp="1"/>
          </p:cNvSpPr>
          <p:nvPr>
            <p:ph type="body" idx="1"/>
          </p:nvPr>
        </p:nvSpPr>
        <p:spPr>
          <a:xfrm>
            <a:off x="2088436" y="3224509"/>
            <a:ext cx="20207128" cy="8869216"/>
          </a:xfrm>
          <a:prstGeom prst="rect">
            <a:avLst/>
          </a:prstGeom>
        </p:spPr>
        <p:txBody>
          <a:bodyPr/>
          <a:lstStyle/>
          <a:p>
            <a:pPr marL="740833" indent="-740833">
              <a:buBlip>
                <a:blip r:embed="rId2"/>
              </a:buBlip>
            </a:pPr>
            <a:r>
              <a:t>프로젝트 개요</a:t>
            </a:r>
          </a:p>
          <a:p>
            <a:pPr marL="740833" indent="-740833">
              <a:buBlip>
                <a:blip r:embed="rId2"/>
              </a:buBlip>
            </a:pPr>
            <a:r>
              <a:t>프로젝트 수행 절차</a:t>
            </a:r>
          </a:p>
          <a:p>
            <a:pPr marL="740833" indent="-740833">
              <a:buBlip>
                <a:blip r:embed="rId2"/>
              </a:buBlip>
            </a:pPr>
            <a:r>
              <a:t>프로젝트 수행 결과</a:t>
            </a:r>
          </a:p>
          <a:p>
            <a:pPr marL="740833" indent="-740833">
              <a:buBlip>
                <a:blip r:embed="rId2"/>
              </a:buBlip>
            </a:pPr>
            <a:r>
              <a:t>보완점 / 자체 평가 의견</a:t>
            </a:r>
          </a:p>
          <a:p>
            <a:pPr marL="740833" indent="-740833">
              <a:buBlip>
                <a:blip r:embed="rId2"/>
              </a:buBlip>
            </a:pPr>
            <a:r>
              <a:t>Q&amp;A</a:t>
            </a:r>
          </a:p>
        </p:txBody>
      </p:sp>
      <p:sp>
        <p:nvSpPr>
          <p:cNvPr id="249" name="개요"/>
          <p:cNvSpPr txBox="1">
            <a:spLocks noGrp="1"/>
          </p:cNvSpPr>
          <p:nvPr>
            <p:ph type="title" idx="4294967295"/>
          </p:nvPr>
        </p:nvSpPr>
        <p:spPr>
          <a:xfrm>
            <a:off x="1156108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rPr dirty="0" err="1"/>
              <a:t>개요</a:t>
            </a:r>
            <a:endParaRPr dirty="0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프로젝트 수행 결과 - (관리자)카테고리 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(관리자)카테고리 관리</a:t>
            </a:r>
          </a:p>
        </p:txBody>
      </p:sp>
      <p:pic>
        <p:nvPicPr>
          <p:cNvPr id="551" name="admin카테고리List.PNG" descr="admin카테고리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모서리가 둥근 직사각형"/>
          <p:cNvSpPr/>
          <p:nvPr/>
        </p:nvSpPr>
        <p:spPr>
          <a:xfrm>
            <a:off x="21151138" y="3638636"/>
            <a:ext cx="1400194" cy="449976"/>
          </a:xfrm>
          <a:prstGeom prst="roundRect">
            <a:avLst>
              <a:gd name="adj" fmla="val 4434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53" name="모서리가 둥근 직사각형"/>
          <p:cNvSpPr/>
          <p:nvPr/>
        </p:nvSpPr>
        <p:spPr>
          <a:xfrm>
            <a:off x="11282167" y="5475073"/>
            <a:ext cx="1569527" cy="3053604"/>
          </a:xfrm>
          <a:prstGeom prst="roundRect">
            <a:avLst>
              <a:gd name="adj" fmla="val 12714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프로젝트 수행 결과 - (관리자)카테고리 수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(관리자)카테고리 수정</a:t>
            </a:r>
          </a:p>
        </p:txBody>
      </p:sp>
      <p:pic>
        <p:nvPicPr>
          <p:cNvPr id="556" name="카테고리 수정.png" descr="카테고리 수ᄌ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모서리가 둥근 직사각형"/>
          <p:cNvSpPr/>
          <p:nvPr/>
        </p:nvSpPr>
        <p:spPr>
          <a:xfrm>
            <a:off x="13738138" y="4647750"/>
            <a:ext cx="7222302" cy="2259853"/>
          </a:xfrm>
          <a:prstGeom prst="roundRect">
            <a:avLst>
              <a:gd name="adj" fmla="val 883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프로젝트 수행 결과 - (관리자)카테고리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(관리자)카테고리 추가</a:t>
            </a:r>
          </a:p>
        </p:txBody>
      </p:sp>
      <p:pic>
        <p:nvPicPr>
          <p:cNvPr id="560" name="카테고리 추가.png" descr="카테고리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모서리가 둥근 직사각형"/>
          <p:cNvSpPr/>
          <p:nvPr/>
        </p:nvSpPr>
        <p:spPr>
          <a:xfrm>
            <a:off x="15404005" y="4647750"/>
            <a:ext cx="7156635" cy="2259853"/>
          </a:xfrm>
          <a:prstGeom prst="roundRect">
            <a:avLst>
              <a:gd name="adj" fmla="val 883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프로젝트 수행 결과 - (관리자)결제수단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(관리자)결제수단 관리</a:t>
            </a:r>
          </a:p>
        </p:txBody>
      </p:sp>
      <p:pic>
        <p:nvPicPr>
          <p:cNvPr id="564" name="결제수단 리스트.png" descr="결제수단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모서리가 둥근 직사각형"/>
          <p:cNvSpPr/>
          <p:nvPr/>
        </p:nvSpPr>
        <p:spPr>
          <a:xfrm>
            <a:off x="10772585" y="5090605"/>
            <a:ext cx="1569528" cy="1573511"/>
          </a:xfrm>
          <a:prstGeom prst="roundRect">
            <a:avLst>
              <a:gd name="adj" fmla="val 12714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66" name="모서리가 둥근 직사각형"/>
          <p:cNvSpPr/>
          <p:nvPr/>
        </p:nvSpPr>
        <p:spPr>
          <a:xfrm>
            <a:off x="20711534" y="3758635"/>
            <a:ext cx="1789163" cy="698537"/>
          </a:xfrm>
          <a:prstGeom prst="roundRect">
            <a:avLst>
              <a:gd name="adj" fmla="val 2856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프로젝트 수행 결과 - (관리자)결제수단 수정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(관리자)결제수단 수정</a:t>
            </a:r>
          </a:p>
        </p:txBody>
      </p:sp>
      <p:pic>
        <p:nvPicPr>
          <p:cNvPr id="569" name="결제수단 수정.png" descr="결제수단 수ᄌ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모서리가 둥근 직사각형"/>
          <p:cNvSpPr/>
          <p:nvPr/>
        </p:nvSpPr>
        <p:spPr>
          <a:xfrm>
            <a:off x="13801638" y="5088361"/>
            <a:ext cx="7222302" cy="1573511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프로젝트 수행 결과 - (관리자)결제수단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(관리자)결제수단 추가</a:t>
            </a:r>
          </a:p>
        </p:txBody>
      </p:sp>
      <p:pic>
        <p:nvPicPr>
          <p:cNvPr id="573" name="결제수단 추가.png" descr="결제수단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모서리가 둥근 직사각형"/>
          <p:cNvSpPr/>
          <p:nvPr/>
        </p:nvSpPr>
        <p:spPr>
          <a:xfrm>
            <a:off x="13801638" y="5088361"/>
            <a:ext cx="7222302" cy="1573511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프로젝트 수행 결과 - (관리자)게시판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(관리자)게시판 관리</a:t>
            </a:r>
          </a:p>
        </p:txBody>
      </p:sp>
      <p:pic>
        <p:nvPicPr>
          <p:cNvPr id="587" name="관리자 게시판 리스트.png" descr="관리자 게시판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모서리가 둥근 직사각형"/>
          <p:cNvSpPr/>
          <p:nvPr/>
        </p:nvSpPr>
        <p:spPr>
          <a:xfrm>
            <a:off x="6112190" y="5275615"/>
            <a:ext cx="16100350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89" name="선"/>
          <p:cNvSpPr/>
          <p:nvPr/>
        </p:nvSpPr>
        <p:spPr>
          <a:xfrm flipV="1">
            <a:off x="15204525" y="3817182"/>
            <a:ext cx="1295683" cy="12956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0" name="상세 페이지 이동"/>
          <p:cNvSpPr txBox="1"/>
          <p:nvPr/>
        </p:nvSpPr>
        <p:spPr>
          <a:xfrm>
            <a:off x="16781454" y="3249909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프로젝트 수행 결과 - (관리자)게시글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(관리자)게시글 상세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0F1A9B-0E53-42E0-99A1-EDD2D86B554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00" y="3009600"/>
            <a:ext cx="20307600" cy="9475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프로젝트 수행 결과 - (관리자)공지사항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</a:t>
            </a:r>
          </a:p>
        </p:txBody>
      </p:sp>
      <p:pic>
        <p:nvPicPr>
          <p:cNvPr id="596" name="관리자 공지사항 리스트.png" descr="관리자 공지사항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모서리가 둥근 직사각형"/>
          <p:cNvSpPr/>
          <p:nvPr/>
        </p:nvSpPr>
        <p:spPr>
          <a:xfrm>
            <a:off x="5758913" y="5343237"/>
            <a:ext cx="16636719" cy="493284"/>
          </a:xfrm>
          <a:prstGeom prst="roundRect">
            <a:avLst>
              <a:gd name="adj" fmla="val 40453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98" name="선"/>
          <p:cNvSpPr/>
          <p:nvPr/>
        </p:nvSpPr>
        <p:spPr>
          <a:xfrm flipV="1">
            <a:off x="13728367" y="3961452"/>
            <a:ext cx="1295682" cy="129568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9" name="상세 페이지 이동"/>
          <p:cNvSpPr txBox="1"/>
          <p:nvPr/>
        </p:nvSpPr>
        <p:spPr>
          <a:xfrm>
            <a:off x="15024049" y="2999048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프로젝트 수행 결과 - (관리자)공지사항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 상세</a:t>
            </a:r>
          </a:p>
        </p:txBody>
      </p:sp>
      <p:pic>
        <p:nvPicPr>
          <p:cNvPr id="602" name="관리자 공지사항 디테일.png" descr="관리자 공지사항 디테일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모서리가 둥근 직사각형"/>
          <p:cNvSpPr/>
          <p:nvPr/>
        </p:nvSpPr>
        <p:spPr>
          <a:xfrm>
            <a:off x="20981173" y="3276600"/>
            <a:ext cx="1549210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04" name="모서리가 둥근 직사각형"/>
          <p:cNvSpPr/>
          <p:nvPr/>
        </p:nvSpPr>
        <p:spPr>
          <a:xfrm>
            <a:off x="17256349" y="10973055"/>
            <a:ext cx="1760367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05" name="모서리가 둥근 직사각형"/>
          <p:cNvSpPr/>
          <p:nvPr/>
        </p:nvSpPr>
        <p:spPr>
          <a:xfrm>
            <a:off x="8667783" y="10973055"/>
            <a:ext cx="1760367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스크린샷_2024-10-14_오후_10.39.17-removebg-preview.png" descr="스크린샷_2024-10-14_오후_10.39.17-removebg-preview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20" y="4863666"/>
            <a:ext cx="2085958" cy="2410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ngegg (2).png" descr="pngegg (2)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577187" y="2367195"/>
            <a:ext cx="4521348" cy="4760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0486" y="7493235"/>
            <a:ext cx="2220811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free-icon-spending-17208746.png" descr="free-icon-spending-17208746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65998" y="5289598"/>
            <a:ext cx="2361262" cy="2140082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습관이된 과소비"/>
          <p:cNvSpPr txBox="1"/>
          <p:nvPr/>
        </p:nvSpPr>
        <p:spPr>
          <a:xfrm>
            <a:off x="906876" y="10292484"/>
            <a:ext cx="5651678" cy="1153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lvl="1">
              <a:lnSpc>
                <a:spcPct val="160000"/>
              </a:lnSpc>
              <a:spcBef>
                <a:spcPts val="0"/>
              </a:spcBef>
              <a:defRPr sz="5200" b="0" spc="5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습관이된 과소비</a:t>
            </a:r>
          </a:p>
        </p:txBody>
      </p:sp>
      <p:sp>
        <p:nvSpPr>
          <p:cNvPr id="256" name="고착화된 문서"/>
          <p:cNvSpPr txBox="1"/>
          <p:nvPr/>
        </p:nvSpPr>
        <p:spPr>
          <a:xfrm>
            <a:off x="7860210" y="5770238"/>
            <a:ext cx="5140192" cy="114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lvl="1">
              <a:lnSpc>
                <a:spcPct val="160000"/>
              </a:lnSpc>
              <a:spcBef>
                <a:spcPts val="0"/>
              </a:spcBef>
              <a:defRPr sz="5200" b="0" spc="5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고착화된 문서</a:t>
            </a:r>
          </a:p>
        </p:txBody>
      </p:sp>
      <p:sp>
        <p:nvSpPr>
          <p:cNvPr id="257" name="슬기로운 소비 생활"/>
          <p:cNvSpPr txBox="1"/>
          <p:nvPr/>
        </p:nvSpPr>
        <p:spPr>
          <a:xfrm>
            <a:off x="18557189" y="7327515"/>
            <a:ext cx="5651678" cy="966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lvl="1" indent="443484" defTabSz="344931">
              <a:lnSpc>
                <a:spcPct val="160000"/>
              </a:lnSpc>
              <a:spcBef>
                <a:spcPts val="0"/>
              </a:spcBef>
              <a:defRPr sz="5044" b="0" u="sng" spc="5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슬기로운 소비 생활</a:t>
            </a:r>
          </a:p>
        </p:txBody>
      </p:sp>
      <p:pic>
        <p:nvPicPr>
          <p:cNvPr id="258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27" y="7212348"/>
            <a:ext cx="2220810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46119" y="7493235"/>
            <a:ext cx="2220811" cy="230257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선"/>
          <p:cNvSpPr/>
          <p:nvPr/>
        </p:nvSpPr>
        <p:spPr>
          <a:xfrm flipV="1">
            <a:off x="6094249" y="4946537"/>
            <a:ext cx="1635024" cy="136072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61" name="선"/>
          <p:cNvSpPr/>
          <p:nvPr/>
        </p:nvSpPr>
        <p:spPr>
          <a:xfrm flipV="1">
            <a:off x="17976828" y="6068300"/>
            <a:ext cx="1422220" cy="95077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62" name="free-icon-notebook-4100539.png" descr="free-icon-notebook-4100539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966471" y="3306891"/>
            <a:ext cx="2220811" cy="211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free-icon-notebook-4100539.png" descr="free-icon-notebook-4100539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760612" y="3306891"/>
            <a:ext cx="2220810" cy="211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free-icon-computer-4893207.png" descr="free-icon-computer-4893207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570697" y="7542537"/>
            <a:ext cx="1960328" cy="1975677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선"/>
          <p:cNvSpPr/>
          <p:nvPr/>
        </p:nvSpPr>
        <p:spPr>
          <a:xfrm>
            <a:off x="12267334" y="4932789"/>
            <a:ext cx="1182152" cy="1808915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66" name="pngwing.com (1).png" descr="pngwing.com (1)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6419438" y="7687576"/>
            <a:ext cx="1960328" cy="1830638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편한 가계부 작성 + 나와 어울리는 카드"/>
          <p:cNvSpPr txBox="1"/>
          <p:nvPr/>
        </p:nvSpPr>
        <p:spPr>
          <a:xfrm>
            <a:off x="10031261" y="10319047"/>
            <a:ext cx="9913974" cy="98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/>
          <a:p>
            <a:pPr lvl="1" indent="420623" defTabSz="327152">
              <a:lnSpc>
                <a:spcPct val="160000"/>
              </a:lnSpc>
              <a:spcBef>
                <a:spcPts val="0"/>
              </a:spcBef>
              <a:defRPr sz="4784" b="0" spc="47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편한 가계부 작성 + 나와 어울리는 카드 </a:t>
            </a:r>
          </a:p>
        </p:txBody>
      </p:sp>
      <p:sp>
        <p:nvSpPr>
          <p:cNvPr id="268" name="추가"/>
          <p:cNvSpPr/>
          <p:nvPr/>
        </p:nvSpPr>
        <p:spPr>
          <a:xfrm>
            <a:off x="15069030" y="8196694"/>
            <a:ext cx="812402" cy="81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69" name="프로젝트 개요 - SUBJECT"/>
          <p:cNvSpPr txBox="1">
            <a:spLocks noGrp="1"/>
          </p:cNvSpPr>
          <p:nvPr>
            <p:ph type="title"/>
          </p:nvPr>
        </p:nvSpPr>
        <p:spPr>
          <a:xfrm>
            <a:off x="796233" y="1173739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z="8190" spc="245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/>
              <a:t>SUBJECT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프로젝트 수행 결과 - (관리자)공지사항 수정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 수정</a:t>
            </a:r>
          </a:p>
        </p:txBody>
      </p:sp>
      <p:pic>
        <p:nvPicPr>
          <p:cNvPr id="608" name="관리자 공지사항 수정.png" descr="관리자 공지사항 수ᄌ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모서리가 둥근 직사각형"/>
          <p:cNvSpPr/>
          <p:nvPr/>
        </p:nvSpPr>
        <p:spPr>
          <a:xfrm>
            <a:off x="8520891" y="11087303"/>
            <a:ext cx="176036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10" name="모서리가 둥근 직사각형"/>
          <p:cNvSpPr/>
          <p:nvPr/>
        </p:nvSpPr>
        <p:spPr>
          <a:xfrm>
            <a:off x="17419663" y="11087303"/>
            <a:ext cx="176036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프로젝트 수행 결과 - (관리자)공지사항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 추가</a:t>
            </a:r>
          </a:p>
        </p:txBody>
      </p:sp>
      <p:pic>
        <p:nvPicPr>
          <p:cNvPr id="613" name="관리자 공지사항 추가.png" descr="관리자 공지사항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모서리가 둥근 직사각형"/>
          <p:cNvSpPr/>
          <p:nvPr/>
        </p:nvSpPr>
        <p:spPr>
          <a:xfrm>
            <a:off x="9455183" y="11290555"/>
            <a:ext cx="1760367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15" name="모서리가 둥근 직사각형"/>
          <p:cNvSpPr/>
          <p:nvPr/>
        </p:nvSpPr>
        <p:spPr>
          <a:xfrm>
            <a:off x="15494110" y="11290555"/>
            <a:ext cx="176036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프로젝트 수행 결과 - (관리자)1대1문의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(관리자)1대1문의 관리</a:t>
            </a:r>
          </a:p>
        </p:txBody>
      </p:sp>
      <p:pic>
        <p:nvPicPr>
          <p:cNvPr id="618" name="관리자 문의사항 리스트.png" descr="관리자 문의사항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모서리가 둥근 직사각형"/>
          <p:cNvSpPr/>
          <p:nvPr/>
        </p:nvSpPr>
        <p:spPr>
          <a:xfrm>
            <a:off x="5947319" y="5317976"/>
            <a:ext cx="16100350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20" name="선"/>
          <p:cNvSpPr/>
          <p:nvPr/>
        </p:nvSpPr>
        <p:spPr>
          <a:xfrm flipV="1">
            <a:off x="13274468" y="3977916"/>
            <a:ext cx="1123500" cy="1055236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621" name="상세 페이지 이동"/>
          <p:cNvSpPr txBox="1"/>
          <p:nvPr/>
        </p:nvSpPr>
        <p:spPr>
          <a:xfrm>
            <a:off x="14397968" y="2849487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프로젝트 수행 결과 - (관리자)1대1문의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(관리자)1대1문의 상세</a:t>
            </a:r>
          </a:p>
        </p:txBody>
      </p:sp>
      <p:pic>
        <p:nvPicPr>
          <p:cNvPr id="624" name="관리자 문의 상세.png" descr="관리자 문의 상세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모서리가 둥근 직사각형"/>
          <p:cNvSpPr/>
          <p:nvPr/>
        </p:nvSpPr>
        <p:spPr>
          <a:xfrm>
            <a:off x="21162198" y="3262609"/>
            <a:ext cx="1346023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26" name="모서리가 둥근 직사각형"/>
          <p:cNvSpPr/>
          <p:nvPr/>
        </p:nvSpPr>
        <p:spPr>
          <a:xfrm>
            <a:off x="19510178" y="8742991"/>
            <a:ext cx="1818830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프로젝트 수행 결과 - (관리자)1대1문의 답변 작성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(관리자)1대1문의 답변 작성</a:t>
            </a:r>
          </a:p>
        </p:txBody>
      </p:sp>
      <p:pic>
        <p:nvPicPr>
          <p:cNvPr id="629" name="관리자 문의 추가.png" descr="관리자 문의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모서리가 둥근 직사각형"/>
          <p:cNvSpPr/>
          <p:nvPr/>
        </p:nvSpPr>
        <p:spPr>
          <a:xfrm>
            <a:off x="20289927" y="12074445"/>
            <a:ext cx="1240189" cy="466455"/>
          </a:xfrm>
          <a:prstGeom prst="roundRect">
            <a:avLst>
              <a:gd name="adj" fmla="val 4277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31" name="모서리가 둥근 직사각형"/>
          <p:cNvSpPr/>
          <p:nvPr/>
        </p:nvSpPr>
        <p:spPr>
          <a:xfrm>
            <a:off x="6393322" y="12074445"/>
            <a:ext cx="1240189" cy="466455"/>
          </a:xfrm>
          <a:prstGeom prst="roundRect">
            <a:avLst>
              <a:gd name="adj" fmla="val 4277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프로젝트 시연"/>
          <p:cNvSpPr txBox="1"/>
          <p:nvPr/>
        </p:nvSpPr>
        <p:spPr>
          <a:xfrm>
            <a:off x="9207499" y="5816600"/>
            <a:ext cx="7771653" cy="164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578358">
              <a:lnSpc>
                <a:spcPct val="90000"/>
              </a:lnSpc>
              <a:spcBef>
                <a:spcPts val="0"/>
              </a:spcBef>
              <a:defRPr sz="8910" u="sng" cap="all" spc="267">
                <a:solidFill>
                  <a:schemeClr val="accent6"/>
                </a:solidFill>
              </a:defRPr>
            </a:lvl1pPr>
          </a:lstStyle>
          <a:p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시연</a:t>
            </a:r>
            <a:endParaRPr dirty="0"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224329" y="6644368"/>
            <a:ext cx="6756211" cy="5684985"/>
          </a:xfrm>
          <a:prstGeom prst="rect">
            <a:avLst/>
          </a:prstGeom>
        </p:spPr>
        <p:txBody>
          <a:bodyPr/>
          <a:lstStyle/>
          <a:p>
            <a:pPr marL="748392" indent="-748392" defTabSz="352044">
              <a:lnSpc>
                <a:spcPct val="120000"/>
              </a:lnSpc>
              <a:spcBef>
                <a:spcPts val="4200"/>
              </a:spcBef>
              <a:buBlip>
                <a:blip r:embed="rId2"/>
              </a:buBlip>
              <a:defRPr sz="4950" spc="49"/>
            </a:pPr>
            <a:r>
              <a:rPr dirty="0"/>
              <a:t> </a:t>
            </a:r>
            <a:r>
              <a:rPr dirty="0" err="1"/>
              <a:t>국하현</a:t>
            </a:r>
            <a:r>
              <a:rPr dirty="0"/>
              <a:t>(</a:t>
            </a:r>
            <a:r>
              <a:rPr dirty="0" err="1"/>
              <a:t>팀장</a:t>
            </a:r>
            <a:r>
              <a:rPr dirty="0"/>
              <a:t>)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ko-KR" altLang="en-US" dirty="0"/>
              <a:t>토큰이나 이메일 인증 등의 멀티 </a:t>
            </a:r>
            <a:r>
              <a:rPr lang="ko-KR" altLang="en-US" dirty="0" err="1"/>
              <a:t>팩터</a:t>
            </a:r>
            <a:r>
              <a:rPr lang="ko-KR" altLang="en-US" dirty="0"/>
              <a:t> 인증을 사용해 보안을 강화함</a:t>
            </a:r>
          </a:p>
        </p:txBody>
      </p:sp>
      <p:sp>
        <p:nvSpPr>
          <p:cNvPr id="644" name="김민재(팀원)…"/>
          <p:cNvSpPr txBox="1"/>
          <p:nvPr/>
        </p:nvSpPr>
        <p:spPr>
          <a:xfrm>
            <a:off x="8906890" y="6644368"/>
            <a:ext cx="694389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김민재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가계부 내용 입력에서 자동 완성 기능 구현 필요</a:t>
            </a:r>
          </a:p>
        </p:txBody>
      </p:sp>
      <p:sp>
        <p:nvSpPr>
          <p:cNvPr id="645" name="김진우(팀원)…"/>
          <p:cNvSpPr txBox="1"/>
          <p:nvPr/>
        </p:nvSpPr>
        <p:spPr>
          <a:xfrm>
            <a:off x="16777134" y="6644368"/>
            <a:ext cx="663024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김진우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게시판에서 </a:t>
            </a:r>
            <a:r>
              <a:rPr lang="ko-KR" altLang="en-US" dirty="0" err="1"/>
              <a:t>대댓글</a:t>
            </a:r>
            <a:r>
              <a:rPr lang="ko-KR" altLang="en-US" dirty="0"/>
              <a:t> 구현을 통해 더 강력한 커뮤니티 기능 제공</a:t>
            </a:r>
          </a:p>
        </p:txBody>
      </p:sp>
      <p:pic>
        <p:nvPicPr>
          <p:cNvPr id="64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899592" y="418339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360" y="2035499"/>
            <a:ext cx="5762531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13131" y="2456586"/>
            <a:ext cx="4343795" cy="4738718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자체 평가 의견"/>
          <p:cNvSpPr txBox="1">
            <a:spLocks noGrp="1"/>
          </p:cNvSpPr>
          <p:nvPr>
            <p:ph type="title"/>
          </p:nvPr>
        </p:nvSpPr>
        <p:spPr>
          <a:xfrm>
            <a:off x="2026934" y="1220406"/>
            <a:ext cx="20207127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rPr lang="ko-KR" altLang="en-US" dirty="0"/>
              <a:t>보완점</a:t>
            </a:r>
            <a:endParaRPr dirty="0"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224329" y="6644368"/>
            <a:ext cx="6756211" cy="5684985"/>
          </a:xfrm>
          <a:prstGeom prst="rect">
            <a:avLst/>
          </a:prstGeom>
        </p:spPr>
        <p:txBody>
          <a:bodyPr/>
          <a:lstStyle/>
          <a:p>
            <a:pPr marL="748392" indent="-748392" defTabSz="352044">
              <a:lnSpc>
                <a:spcPct val="120000"/>
              </a:lnSpc>
              <a:spcBef>
                <a:spcPts val="4200"/>
              </a:spcBef>
              <a:buBlip>
                <a:blip r:embed="rId2"/>
              </a:buBlip>
              <a:defRPr sz="4950" spc="49"/>
            </a:pPr>
            <a:r>
              <a:t> 국하현(팀장)</a:t>
            </a:r>
          </a:p>
          <a:p>
            <a:pPr marL="0" indent="0" defTabSz="352044">
              <a:lnSpc>
                <a:spcPct val="100000"/>
              </a:lnSpc>
              <a:spcBef>
                <a:spcPts val="1400"/>
              </a:spcBef>
              <a:buSzTx/>
              <a:buNone/>
              <a:defRPr sz="3959" spc="39"/>
            </a:pPr>
            <a:r>
              <a:t>코드 충돌, push 실수도 있었지만 함께 코드 리뷰도 하고 pr을 적극적으로 사용함으로써 협업에 익숙해질 수 있었다. </a:t>
            </a:r>
          </a:p>
          <a:p>
            <a:pPr marL="0" indent="0" defTabSz="352044">
              <a:lnSpc>
                <a:spcPct val="100000"/>
              </a:lnSpc>
              <a:spcBef>
                <a:spcPts val="1400"/>
              </a:spcBef>
              <a:buSzTx/>
              <a:buNone/>
              <a:defRPr sz="3959" spc="39"/>
            </a:pPr>
            <a:r>
              <a:t>또 대화를 통해 문제를 잘 해결해나갔다는 생각이 든다.</a:t>
            </a:r>
          </a:p>
        </p:txBody>
      </p:sp>
      <p:sp>
        <p:nvSpPr>
          <p:cNvPr id="644" name="김민재(팀원)…"/>
          <p:cNvSpPr txBox="1"/>
          <p:nvPr/>
        </p:nvSpPr>
        <p:spPr>
          <a:xfrm>
            <a:off x="8906890" y="6644368"/>
            <a:ext cx="694389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t> 김민재(팀원)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초기에 기획한 대로 구체적인 기능을 구현해서 좋았다. 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다만 변경되는 부분을 보며 기획과 설계의 중요성을 크게 느꼈다.</a:t>
            </a:r>
          </a:p>
        </p:txBody>
      </p:sp>
      <p:sp>
        <p:nvSpPr>
          <p:cNvPr id="645" name="김진우(팀원)…"/>
          <p:cNvSpPr txBox="1"/>
          <p:nvPr/>
        </p:nvSpPr>
        <p:spPr>
          <a:xfrm>
            <a:off x="16777134" y="6644368"/>
            <a:ext cx="663024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t> 김진우(팀원)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RESTful API를 이렇게 많이 사용해 본 건 처음인데 사용해 보니 편해서 좋았다.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또한 화면도 처음 구상한 대로 만들어져서 좋았다.</a:t>
            </a:r>
          </a:p>
        </p:txBody>
      </p:sp>
      <p:pic>
        <p:nvPicPr>
          <p:cNvPr id="64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899592" y="418339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360" y="2035499"/>
            <a:ext cx="5762531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13131" y="2456586"/>
            <a:ext cx="4343795" cy="4738718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자체 평가 의견"/>
          <p:cNvSpPr txBox="1">
            <a:spLocks noGrp="1"/>
          </p:cNvSpPr>
          <p:nvPr>
            <p:ph type="title"/>
          </p:nvPr>
        </p:nvSpPr>
        <p:spPr>
          <a:xfrm>
            <a:off x="2026934" y="1220406"/>
            <a:ext cx="20207127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자체 평가 의견</a:t>
            </a:r>
          </a:p>
        </p:txBody>
      </p:sp>
    </p:spTree>
    <p:extLst>
      <p:ext uri="{BB962C8B-B14F-4D97-AF65-F5344CB8AC3E}">
        <p14:creationId xmlns:p14="http://schemas.microsoft.com/office/powerpoint/2010/main" val="4182163218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Thank YOU for watch"/>
          <p:cNvSpPr txBox="1">
            <a:spLocks noGrp="1"/>
          </p:cNvSpPr>
          <p:nvPr>
            <p:ph type="ctrTitle"/>
          </p:nvPr>
        </p:nvSpPr>
        <p:spPr>
          <a:xfrm>
            <a:off x="2089150" y="5988846"/>
            <a:ext cx="20205700" cy="3666579"/>
          </a:xfrm>
          <a:prstGeom prst="rect">
            <a:avLst/>
          </a:prstGeom>
        </p:spPr>
        <p:txBody>
          <a:bodyPr/>
          <a:lstStyle/>
          <a:p>
            <a:pPr defTabSz="543305">
              <a:lnSpc>
                <a:spcPct val="100000"/>
              </a:lnSpc>
              <a:defRPr sz="10230" u="sng" spc="306"/>
            </a:pPr>
            <a:endParaRPr/>
          </a:p>
          <a:p>
            <a:pPr defTabSz="543305">
              <a:lnSpc>
                <a:spcPct val="100000"/>
              </a:lnSpc>
              <a:defRPr sz="10230" u="sng" spc="306"/>
            </a:pPr>
            <a:r>
              <a:t>Thank YOU for watch</a:t>
            </a:r>
          </a:p>
        </p:txBody>
      </p:sp>
      <p:sp>
        <p:nvSpPr>
          <p:cNvPr id="652" name="“Q&amp;A”"/>
          <p:cNvSpPr txBox="1"/>
          <p:nvPr/>
        </p:nvSpPr>
        <p:spPr>
          <a:xfrm>
            <a:off x="2089150" y="1924087"/>
            <a:ext cx="20205700" cy="3131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1000" cap="all" spc="330">
                <a:solidFill>
                  <a:srgbClr val="FFFFFF"/>
                </a:solidFill>
              </a:defRPr>
            </a:lvl1pPr>
          </a:lstStyle>
          <a:p>
            <a:r>
              <a:t>“Q&amp;A”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HOW?"/>
          <p:cNvSpPr txBox="1">
            <a:spLocks noGrp="1"/>
          </p:cNvSpPr>
          <p:nvPr>
            <p:ph type="body" sz="quarter" idx="1"/>
          </p:nvPr>
        </p:nvSpPr>
        <p:spPr>
          <a:xfrm>
            <a:off x="1126031" y="3191073"/>
            <a:ext cx="22551951" cy="1421729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228600" indent="-228600" algn="l">
              <a:lnSpc>
                <a:spcPct val="160000"/>
              </a:lnSpc>
              <a:buSzPct val="80000"/>
              <a:buBlip>
                <a:blip r:embed="rId2"/>
              </a:buBlip>
              <a:defRPr sz="6500" b="1" i="1" spc="65">
                <a:latin typeface="+mn-lt"/>
                <a:ea typeface="+mn-ea"/>
                <a:cs typeface="+mn-cs"/>
                <a:sym typeface="Avenir Next Regular"/>
              </a:defRPr>
            </a:pPr>
            <a:r>
              <a:t> HOW?</a:t>
            </a:r>
          </a:p>
        </p:txBody>
      </p:sp>
      <p:sp>
        <p:nvSpPr>
          <p:cNvPr id="272" name="GOAL: 소비 데이터를 기반으로 카드 추천, 사용자의 소비 습관을 줄임"/>
          <p:cNvSpPr txBox="1"/>
          <p:nvPr/>
        </p:nvSpPr>
        <p:spPr>
          <a:xfrm>
            <a:off x="1126031" y="10276302"/>
            <a:ext cx="22551951" cy="142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marL="228600" indent="-228600">
              <a:lnSpc>
                <a:spcPct val="180000"/>
              </a:lnSpc>
              <a:spcBef>
                <a:spcPts val="0"/>
              </a:spcBef>
              <a:buClr>
                <a:schemeClr val="accent1">
                  <a:satOff val="36598"/>
                  <a:lumOff val="-17227"/>
                </a:schemeClr>
              </a:buClr>
              <a:buSzPct val="80000"/>
              <a:buBlip>
                <a:blip r:embed="rId2"/>
              </a:buBlip>
              <a:defRPr sz="6500" b="0" spc="6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GOAL</a:t>
            </a:r>
            <a:r>
              <a:t>: </a:t>
            </a:r>
            <a:r>
              <a:rPr sz="5200" spc="52"/>
              <a:t>소비 데이터를 기반으로 카드 추천, 사용자의 소비 습관을 줄임</a:t>
            </a:r>
          </a:p>
        </p:txBody>
      </p:sp>
      <p:pic>
        <p:nvPicPr>
          <p:cNvPr id="273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3" y="4888183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71" y="4888183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3" y="6331820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72" y="6067299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04" y="7582242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08702" y="5885132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97" y="7228296"/>
            <a:ext cx="1388585" cy="1421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ngwing.com.png" descr="pngwing.com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27348" y="5289351"/>
            <a:ext cx="2594145" cy="3137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ngwing.com (1).png" descr="pngwing.com (1)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548718" y="2333289"/>
            <a:ext cx="3003419" cy="3137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ngegg (1).png" descr="pngegg (1)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239578" y="4738952"/>
            <a:ext cx="2961619" cy="2750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ngwing.com (2).png" descr="pngwing.com (2)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6548718" y="6702628"/>
            <a:ext cx="3101676" cy="3180957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선"/>
          <p:cNvSpPr/>
          <p:nvPr/>
        </p:nvSpPr>
        <p:spPr>
          <a:xfrm>
            <a:off x="5902348" y="5679709"/>
            <a:ext cx="2588939" cy="363844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85" name="선"/>
          <p:cNvSpPr/>
          <p:nvPr/>
        </p:nvSpPr>
        <p:spPr>
          <a:xfrm>
            <a:off x="5898371" y="6939562"/>
            <a:ext cx="2592026" cy="2958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86" name="선"/>
          <p:cNvSpPr/>
          <p:nvPr/>
        </p:nvSpPr>
        <p:spPr>
          <a:xfrm flipV="1">
            <a:off x="5897933" y="7894498"/>
            <a:ext cx="2596981" cy="30983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87" name="선"/>
          <p:cNvSpPr/>
          <p:nvPr/>
        </p:nvSpPr>
        <p:spPr>
          <a:xfrm>
            <a:off x="12838033" y="7151187"/>
            <a:ext cx="2593976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88" name="free-icon-data-processing-5105211.png" descr="free-icon-data-processing-510521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5051" y="5264021"/>
            <a:ext cx="1699939" cy="169994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프로젝트 개요 - SUBJECT"/>
          <p:cNvSpPr txBox="1">
            <a:spLocks noGrp="1"/>
          </p:cNvSpPr>
          <p:nvPr>
            <p:ph type="title"/>
          </p:nvPr>
        </p:nvSpPr>
        <p:spPr>
          <a:xfrm>
            <a:off x="813928" y="1175058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z="8190" spc="245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/>
              <a:t>SUBJECT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가계부 APP(5++) &gt; 가계부 WEB(1)"/>
          <p:cNvSpPr txBox="1">
            <a:spLocks noGrp="1"/>
          </p:cNvSpPr>
          <p:nvPr>
            <p:ph type="body" sz="quarter" idx="1"/>
          </p:nvPr>
        </p:nvSpPr>
        <p:spPr>
          <a:xfrm>
            <a:off x="965868" y="3314237"/>
            <a:ext cx="10412110" cy="95341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z="4800" spc="48"/>
            </a:pPr>
            <a:r>
              <a:t>가계부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APP(5++)</a:t>
            </a:r>
            <a:r>
              <a:t> &gt; 가계부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WEB(1)</a:t>
            </a:r>
          </a:p>
        </p:txBody>
      </p:sp>
      <p:sp>
        <p:nvSpPr>
          <p:cNvPr id="292" name="왜 공책인가…"/>
          <p:cNvSpPr txBox="1"/>
          <p:nvPr/>
        </p:nvSpPr>
        <p:spPr>
          <a:xfrm>
            <a:off x="12202148" y="4711196"/>
            <a:ext cx="11501427" cy="6961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공책인가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복잡한 UI인가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더욱 더 큰 화면으로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깔끔한 가계부”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“</a:t>
            </a:r>
            <a:r>
              <a:t>내 소비와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어울리는 카드</a:t>
            </a:r>
            <a:r>
              <a:t>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한 눈에 확인 가능한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내 혜택</a:t>
            </a:r>
            <a:r>
              <a:t>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나와 같은 카드 구매자와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커뮤니티 기능</a:t>
            </a:r>
            <a:r>
              <a:t>”</a:t>
            </a:r>
          </a:p>
        </p:txBody>
      </p:sp>
      <p:sp>
        <p:nvSpPr>
          <p:cNvPr id="293" name="프로젝트 개요 - why?"/>
          <p:cNvSpPr txBox="1">
            <a:spLocks noGrp="1"/>
          </p:cNvSpPr>
          <p:nvPr>
            <p:ph type="title"/>
          </p:nvPr>
        </p:nvSpPr>
        <p:spPr>
          <a:xfrm>
            <a:off x="813928" y="1109461"/>
            <a:ext cx="10715991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sz="8190" dirty="0" err="1"/>
              <a:t>프로젝트</a:t>
            </a:r>
            <a:r>
              <a:rPr sz="8190" dirty="0"/>
              <a:t> </a:t>
            </a:r>
            <a:r>
              <a:rPr sz="8190" dirty="0" err="1"/>
              <a:t>개요</a:t>
            </a:r>
            <a:r>
              <a:rPr sz="8190" dirty="0"/>
              <a:t> </a:t>
            </a:r>
            <a:r>
              <a:rPr dirty="0"/>
              <a:t>- </a:t>
            </a:r>
            <a:r>
              <a:rPr sz="6930" spc="207" dirty="0"/>
              <a:t>why?</a:t>
            </a:r>
          </a:p>
        </p:txBody>
      </p:sp>
      <p:pic>
        <p:nvPicPr>
          <p:cNvPr id="294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89502" y="5056406"/>
            <a:ext cx="987146" cy="953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free-icon-notebook-245803.png" descr="free-icon-notebook-24580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671" y="9776852"/>
            <a:ext cx="1833823" cy="1833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free-icon-app-5069.png" descr="free-icon-app-5069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10393" y="6798575"/>
            <a:ext cx="1833822" cy="1793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free-icon-download-2820287.png" descr="free-icon-download-2820287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27727" y="6912074"/>
            <a:ext cx="1427783" cy="1550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free-icon-calculator-with-a-zero-20832.png" descr="free-icon-calculator-with-a-zero-20832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23296" y="9715336"/>
            <a:ext cx="1572887" cy="1957158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모서리가 둥근 직사각형"/>
          <p:cNvSpPr/>
          <p:nvPr/>
        </p:nvSpPr>
        <p:spPr>
          <a:xfrm>
            <a:off x="4794851" y="5056406"/>
            <a:ext cx="2951338" cy="953414"/>
          </a:xfrm>
          <a:prstGeom prst="roundRect">
            <a:avLst>
              <a:gd name="adj" fmla="val 1998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00" name="가계부"/>
          <p:cNvSpPr txBox="1"/>
          <p:nvPr/>
        </p:nvSpPr>
        <p:spPr>
          <a:xfrm>
            <a:off x="4893448" y="5220765"/>
            <a:ext cx="2754144" cy="738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05815">
              <a:lnSpc>
                <a:spcPct val="100000"/>
              </a:lnSpc>
              <a:spcBef>
                <a:spcPts val="0"/>
              </a:spcBef>
              <a:defRPr sz="4128" b="0" spc="41">
                <a:solidFill>
                  <a:srgbClr val="FAFEF7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가계부</a:t>
            </a:r>
          </a:p>
        </p:txBody>
      </p:sp>
      <p:sp>
        <p:nvSpPr>
          <p:cNvPr id="301" name="추가"/>
          <p:cNvSpPr/>
          <p:nvPr/>
        </p:nvSpPr>
        <p:spPr>
          <a:xfrm>
            <a:off x="5873585" y="1005883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302" name="free-icon-x-mark-11147352.png" descr="free-icon-x-mark-11147352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0330" y="6667601"/>
            <a:ext cx="1594725" cy="2055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free-icon-x-mark-11147352.png" descr="free-icon-x-mark-11147352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0330" y="9616664"/>
            <a:ext cx="1594725" cy="2055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후잉 가계부(https://whooing.com/#main/insert)"/>
          <p:cNvSpPr txBox="1">
            <a:spLocks noGrp="1"/>
          </p:cNvSpPr>
          <p:nvPr>
            <p:ph type="body" idx="1"/>
          </p:nvPr>
        </p:nvSpPr>
        <p:spPr>
          <a:xfrm>
            <a:off x="741785" y="3238708"/>
            <a:ext cx="22850242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후잉 가계부(</a:t>
            </a:r>
            <a:r>
              <a:rPr u="sng">
                <a:hlinkClick r:id="rId3"/>
              </a:rPr>
              <a:t>https://whooing.com/#main/insert</a:t>
            </a:r>
            <a:r>
              <a:t>)</a:t>
            </a:r>
          </a:p>
        </p:txBody>
      </p:sp>
      <p:sp>
        <p:nvSpPr>
          <p:cNvPr id="306" name="프로젝트 개요 - 벤치 마킹 사이트"/>
          <p:cNvSpPr txBox="1">
            <a:spLocks noGrp="1"/>
          </p:cNvSpPr>
          <p:nvPr>
            <p:ph type="title"/>
          </p:nvPr>
        </p:nvSpPr>
        <p:spPr>
          <a:xfrm>
            <a:off x="765833" y="1097636"/>
            <a:ext cx="20207127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벤치</a:t>
            </a:r>
            <a:r>
              <a:rPr sz="6930" spc="207" dirty="0"/>
              <a:t> </a:t>
            </a:r>
            <a:r>
              <a:rPr sz="6930" spc="207" dirty="0" err="1"/>
              <a:t>마킹</a:t>
            </a:r>
            <a:r>
              <a:rPr sz="6930" spc="207" dirty="0"/>
              <a:t> </a:t>
            </a:r>
            <a:r>
              <a:rPr sz="6930" spc="207" dirty="0" err="1"/>
              <a:t>사이트</a:t>
            </a:r>
            <a:endParaRPr sz="6930" spc="207" dirty="0"/>
          </a:p>
        </p:txBody>
      </p:sp>
      <p:pic>
        <p:nvPicPr>
          <p:cNvPr id="307" name="스크린샷 2024-10-12 오전 1.00.17.png" descr="스크린샷 2024-10-12 오전 1.00.17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5" y="4425527"/>
            <a:ext cx="16445554" cy="8016357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로그인, 회원가입(필수)"/>
          <p:cNvSpPr txBox="1"/>
          <p:nvPr/>
        </p:nvSpPr>
        <p:spPr>
          <a:xfrm>
            <a:off x="17382543" y="7104648"/>
            <a:ext cx="7187184" cy="101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r>
              <a:t>로그인, 회원가입(필수)</a:t>
            </a:r>
          </a:p>
        </p:txBody>
      </p:sp>
      <p:pic>
        <p:nvPicPr>
          <p:cNvPr id="309" name="스크린샷 2024-10-12 오전 12.56.07.png" descr="스크린샷 2024-10-12 오전 12.56.07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37" y="3035262"/>
            <a:ext cx="10624754" cy="915290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유료서비스…"/>
          <p:cNvSpPr txBox="1"/>
          <p:nvPr/>
        </p:nvSpPr>
        <p:spPr>
          <a:xfrm>
            <a:off x="14371366" y="5679476"/>
            <a:ext cx="7187184" cy="51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6"/>
              </a:buBlip>
            </a:pPr>
            <a:r>
              <a:t>유료서비스</a:t>
            </a:r>
          </a:p>
          <a:p>
            <a:pPr marL="755952" indent="-755952">
              <a:buSzPct val="100000"/>
              <a:buBlip>
                <a:blip r:embed="rId6"/>
              </a:buBlip>
            </a:pPr>
            <a:r>
              <a:t>복식부기?</a:t>
            </a:r>
          </a:p>
          <a:p>
            <a:pPr marL="755952" indent="-755952">
              <a:buSzPct val="100000"/>
              <a:buBlip>
                <a:blip r:embed="rId6"/>
              </a:buBlip>
            </a:pPr>
            <a:r>
              <a:t>사용법?</a:t>
            </a:r>
          </a:p>
        </p:txBody>
      </p:sp>
      <p:pic>
        <p:nvPicPr>
          <p:cNvPr id="311" name="스크린샷 2024-10-12 오전 12.56.49.png" descr="스크린샷 2024-10-12 오전 12.56.49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8111" y="2868265"/>
            <a:ext cx="2679701" cy="948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스크린샷 2024-10-12 오전 12.57.16.png" descr="스크린샷 2024-10-12 오전 12.57.16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439288" y="3469970"/>
            <a:ext cx="10747996" cy="7719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스크린샷 2024-10-12 오전 1.07.18.png" descr="스크린샷 2024-10-12 오전 1.07.18.png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5538405" y="2414442"/>
            <a:ext cx="8075886" cy="4191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스크린샷 2024-10-12 오전 1.07.27.png" descr="스크린샷 2024-10-12 오전 1.07.27.png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6440168" y="6907572"/>
            <a:ext cx="6093070" cy="512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1" animBg="1" advAuto="0"/>
      <p:bldP spid="308" grpId="2" animBg="1" advAuto="0"/>
      <p:bldP spid="309" grpId="3" animBg="1" advAuto="0"/>
      <p:bldP spid="309" grpId="5" animBg="1" advAuto="0"/>
      <p:bldP spid="310" grpId="4" animBg="1" advAuto="0"/>
      <p:bldP spid="310" grpId="6" animBg="1" advAuto="0"/>
      <p:bldP spid="311" grpId="7" animBg="1" advAuto="0"/>
      <p:bldP spid="312" grpId="8" animBg="1" advAuto="0"/>
      <p:bldP spid="313" grpId="9" animBg="1" advAuto="0"/>
      <p:bldP spid="314" grpId="10" animBg="1" advAuto="0"/>
    </p:bldLst>
  </p:timing>
</p:sld>
</file>

<file path=ppt/theme/theme1.xml><?xml version="1.0" encoding="utf-8"?>
<a:theme xmlns:a="http://schemas.openxmlformats.org/drawingml/2006/main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50" normalizeH="0" baseline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50" normalizeH="0" baseline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1073</Words>
  <Application>Microsoft Office PowerPoint</Application>
  <PresentationFormat>사용자 지정</PresentationFormat>
  <Paragraphs>192</Paragraphs>
  <Slides>68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3" baseType="lpstr">
      <vt:lpstr>Avenir Next Demi Bold</vt:lpstr>
      <vt:lpstr>Avenir Next Medium</vt:lpstr>
      <vt:lpstr>Avenir Next Regular</vt:lpstr>
      <vt:lpstr>Helvetica Neue</vt:lpstr>
      <vt:lpstr>24_Briefing</vt:lpstr>
      <vt:lpstr>We are ing</vt:lpstr>
      <vt:lpstr>팀명: We Are ing</vt:lpstr>
      <vt:lpstr>팀원 구성 및 역할 분담</vt:lpstr>
      <vt:lpstr>담당 기능</vt:lpstr>
      <vt:lpstr>개요</vt:lpstr>
      <vt:lpstr>프로젝트 개요 - SUBJECT</vt:lpstr>
      <vt:lpstr>프로젝트 개요 - SUBJECT</vt:lpstr>
      <vt:lpstr>프로젝트 개요 - why?</vt:lpstr>
      <vt:lpstr>프로젝트 개요 - 벤치 마킹 사이트</vt:lpstr>
      <vt:lpstr>프로젝트 개요 - 유저플로우(로그인영역)</vt:lpstr>
      <vt:lpstr>프로젝트 개요 - 유저플로우(회원영역)</vt:lpstr>
      <vt:lpstr>프로젝트 개요 - 회원영역(주요기능)</vt:lpstr>
      <vt:lpstr>프로젝트 개요 - 유저플로우(관리자영역)</vt:lpstr>
      <vt:lpstr>프로젝트 개요-관리자영역(주요기능)</vt:lpstr>
      <vt:lpstr>프로젝트 개요 - UI 구상</vt:lpstr>
      <vt:lpstr>프로젝트 개요 - 데이터모델링</vt:lpstr>
      <vt:lpstr>프로젝트 개요 - 데이터모델링(주요 기능 erd) </vt:lpstr>
      <vt:lpstr>프로젝트 개요 - 데이터모델링(회원 erd)</vt:lpstr>
      <vt:lpstr>프로젝트 개요 - 데이터모델링(관리자 erd)</vt:lpstr>
      <vt:lpstr>프로젝트 개요 - 개발 도구</vt:lpstr>
      <vt:lpstr>프로젝트 수행 절차</vt:lpstr>
      <vt:lpstr>프로젝트 수행 결과 - 로그인, 회원가입</vt:lpstr>
      <vt:lpstr>프로젝트 수행 결과 - 계정 찾기, 비밀번호 찾기</vt:lpstr>
      <vt:lpstr>프로젝트 수행 결과 - (회원)가계부</vt:lpstr>
      <vt:lpstr>프로젝트 수행 결과 - (회원)가계부</vt:lpstr>
      <vt:lpstr>프로젝트 수행 결과 - (회원)마이페이지</vt:lpstr>
      <vt:lpstr>프로젝트 수행 결과 - (회원)마이페이지</vt:lpstr>
      <vt:lpstr>프로젝트 수행 결과 - (회원)마이페이지</vt:lpstr>
      <vt:lpstr>프로젝트 수행 결과 - (회원)마이페이지</vt:lpstr>
      <vt:lpstr>프로젝트 수행 결과 - (회원)카드 종류</vt:lpstr>
      <vt:lpstr>프로젝트 수행 결과 - (회원)카드 신청</vt:lpstr>
      <vt:lpstr>프로젝트 수행 결과 - (회원)게시판</vt:lpstr>
      <vt:lpstr>프로젝트 수행 결과 - (회원)게시글 상세</vt:lpstr>
      <vt:lpstr>프로젝트 수행 결과 - (회원)게시글 수정</vt:lpstr>
      <vt:lpstr>프로젝트 수행 결과 - (회원)게시글 추가</vt:lpstr>
      <vt:lpstr>프로젝트 수행 결과 - (회원)공지사항</vt:lpstr>
      <vt:lpstr>프로젝트 수행 결과 - (회원)공지사항 상세</vt:lpstr>
      <vt:lpstr>프로젝트 수행 결과 - (회원)1대1문의</vt:lpstr>
      <vt:lpstr>프로젝트 수행 결과 - (회원)1대1문의 추가</vt:lpstr>
      <vt:lpstr>프로젝트 수행 결과 - (회원)1대1문의 상세</vt:lpstr>
      <vt:lpstr>프로젝트 수행 결과 - (관리자)대시보드</vt:lpstr>
      <vt:lpstr>프로젝트 수행 결과 - (관리자)판매 카드 현황</vt:lpstr>
      <vt:lpstr>프로젝트 수행 결과 - (관리자)판매 카드 상세</vt:lpstr>
      <vt:lpstr>프로젝트 수행 결과 - (관리자)카드관리</vt:lpstr>
      <vt:lpstr>프로젝트 수행 결과 - (관리자)카드관리</vt:lpstr>
      <vt:lpstr>프로젝트 수행 결과 - (관리자)카드 추가</vt:lpstr>
      <vt:lpstr>프로젝트 수행 결과 - (관리자)가계부 관리</vt:lpstr>
      <vt:lpstr>프로젝트 수행 결과 - (관리자)회원 관리</vt:lpstr>
      <vt:lpstr>프로젝트 수행 결과 - (관리자)회원 상세</vt:lpstr>
      <vt:lpstr>프로젝트 수행 결과 - (관리자)카테고리 관리</vt:lpstr>
      <vt:lpstr>프로젝트 수행 결과 - (관리자)카테고리 수정</vt:lpstr>
      <vt:lpstr>프로젝트 수행 결과 - (관리자)카테고리 추가</vt:lpstr>
      <vt:lpstr>프로젝트 수행 결과 - (관리자)결제수단 관리</vt:lpstr>
      <vt:lpstr>프로젝트 수행 결과 - (관리자)결제수단 수정</vt:lpstr>
      <vt:lpstr>프로젝트 수행 결과 - (관리자)결제수단 추가</vt:lpstr>
      <vt:lpstr>프로젝트 수행 결과 - (관리자)게시판 관리</vt:lpstr>
      <vt:lpstr>프로젝트 수행 결과 - (관리자)게시글 상세</vt:lpstr>
      <vt:lpstr>프로젝트 수행 결과 - (관리자)공지사항</vt:lpstr>
      <vt:lpstr>프로젝트 수행 결과 - (관리자)공지사항 상세</vt:lpstr>
      <vt:lpstr>프로젝트 수행 결과 - (관리자)공지사항 수정</vt:lpstr>
      <vt:lpstr>프로젝트 수행 결과 - (관리자)공지사항 추가</vt:lpstr>
      <vt:lpstr>프로젝트 수행 결과 - (관리자)1대1문의 관리</vt:lpstr>
      <vt:lpstr>프로젝트 수행 결과 - (관리자)1대1문의 상세</vt:lpstr>
      <vt:lpstr>프로젝트 수행 결과 - (관리자)1대1문의 답변 작성</vt:lpstr>
      <vt:lpstr>PowerPoint 프레젠테이션</vt:lpstr>
      <vt:lpstr>보완점</vt:lpstr>
      <vt:lpstr>자체 평가 의견</vt:lpstr>
      <vt:lpstr> Thank YOU for watch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are ing</dc:title>
  <cp:lastModifiedBy>tj</cp:lastModifiedBy>
  <cp:revision>74</cp:revision>
  <dcterms:modified xsi:type="dcterms:W3CDTF">2024-11-19T03:36:03Z</dcterms:modified>
</cp:coreProperties>
</file>